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5" r:id="rId4"/>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c51edf9da_0_26: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20c51edf9da_0_26: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None/>
            </a:pPr>
            <a:r>
              <a:t/>
            </a:r>
            <a:endParaRPr sz="1400"/>
          </a:p>
        </p:txBody>
      </p:sp>
      <p:sp>
        <p:nvSpPr>
          <p:cNvPr id="205" name="Google Shape;205;g20c51edf9da_0_26:notes"/>
          <p:cNvSpPr txBox="1"/>
          <p:nvPr>
            <p:ph idx="12" type="sldNum"/>
          </p:nvPr>
        </p:nvSpPr>
        <p:spPr>
          <a:xfrm>
            <a:off x="3884613" y="8685213"/>
            <a:ext cx="2971800" cy="4572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7361c2ef5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7361c2ef5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e5d731145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e5d731145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e5d731145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e5d731145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7361c2ef53_0_154: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g27361c2ef53_0_154: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None/>
            </a:pPr>
            <a:r>
              <a:t/>
            </a:r>
            <a:endParaRPr sz="1400"/>
          </a:p>
        </p:txBody>
      </p:sp>
      <p:sp>
        <p:nvSpPr>
          <p:cNvPr id="901" name="Google Shape;901;g27361c2ef53_0_154:notes"/>
          <p:cNvSpPr txBox="1"/>
          <p:nvPr>
            <p:ph idx="12" type="sldNum"/>
          </p:nvPr>
        </p:nvSpPr>
        <p:spPr>
          <a:xfrm>
            <a:off x="3884613" y="8685213"/>
            <a:ext cx="2971800" cy="4572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7361c2ef5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7361c2ef5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e7aa7c0d2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e7aa7c0d2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7361c2ef5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7361c2ef5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aa7c0d2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e7aa7c0d2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e7aa7c0d2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e7aa7c0d2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e7aa7c0d2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e7aa7c0d2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e7aa7c0d2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e7aa7c0d2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361c2ef53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7361c2ef53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e7aa7c0d2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e7aa7c0d2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e7aa7c0d2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e7aa7c0d2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e5d731145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e5d731145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f15afa7dd1_3_155:notes"/>
          <p:cNvSpPr/>
          <p:nvPr>
            <p:ph idx="2" type="sldImg"/>
          </p:nvPr>
        </p:nvSpPr>
        <p:spPr>
          <a:xfrm>
            <a:off x="397565" y="685488"/>
            <a:ext cx="606287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g1f15afa7dd1_3_155: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None/>
            </a:pPr>
            <a:r>
              <a:t/>
            </a:r>
            <a:endParaRPr sz="1400"/>
          </a:p>
        </p:txBody>
      </p:sp>
      <p:sp>
        <p:nvSpPr>
          <p:cNvPr id="971" name="Google Shape;971;g1f15afa7dd1_3_155:notes"/>
          <p:cNvSpPr txBox="1"/>
          <p:nvPr>
            <p:ph idx="12" type="sldNum"/>
          </p:nvPr>
        </p:nvSpPr>
        <p:spPr>
          <a:xfrm>
            <a:off x="3884613" y="8685213"/>
            <a:ext cx="2971800" cy="4572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e7aa7c0d2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e7aa7c0d2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361c2ef53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7361c2ef53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7361c2ef53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7361c2ef53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7361c2ef53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7361c2ef53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361c2ef53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361c2ef53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7361c2ef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7361c2ef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73d07b5c5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73d07b5c5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5d731145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e5d731145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361c2ef53_0_11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27361c2ef53_0_110: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None/>
            </a:pPr>
            <a:r>
              <a:t/>
            </a:r>
            <a:endParaRPr sz="1400"/>
          </a:p>
        </p:txBody>
      </p:sp>
      <p:sp>
        <p:nvSpPr>
          <p:cNvPr id="333" name="Google Shape;333;g27361c2ef53_0_110:notes"/>
          <p:cNvSpPr txBox="1"/>
          <p:nvPr>
            <p:ph idx="12" type="sldNum"/>
          </p:nvPr>
        </p:nvSpPr>
        <p:spPr>
          <a:xfrm>
            <a:off x="3884613" y="8685213"/>
            <a:ext cx="2971800" cy="4572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361c2ef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7361c2ef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361c2ef53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7361c2ef53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7361c2ef53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7361c2ef53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7361c2ef5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7361c2ef5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3d07b5c5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73d07b5c5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3d07b5c5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73d07b5c5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361c2ef53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7361c2ef53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361c2ef53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7361c2ef53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361c2ef53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361c2ef53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361c2ef53_0_83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27361c2ef53_0_835: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323850" lvl="0" marL="457200" rtl="0" algn="l">
              <a:spcBef>
                <a:spcPts val="0"/>
              </a:spcBef>
              <a:spcAft>
                <a:spcPts val="0"/>
              </a:spcAft>
              <a:buClr>
                <a:srgbClr val="242424"/>
              </a:buClr>
              <a:buSzPts val="1500"/>
              <a:buFont typeface="Georgia"/>
              <a:buChar char="-"/>
            </a:pPr>
            <a:r>
              <a:t/>
            </a:r>
            <a:endParaRPr sz="1400"/>
          </a:p>
        </p:txBody>
      </p:sp>
      <p:sp>
        <p:nvSpPr>
          <p:cNvPr id="392" name="Google Shape;392;g27361c2ef53_0_835:notes"/>
          <p:cNvSpPr txBox="1"/>
          <p:nvPr>
            <p:ph idx="12" type="sldNum"/>
          </p:nvPr>
        </p:nvSpPr>
        <p:spPr>
          <a:xfrm>
            <a:off x="3884613" y="8685213"/>
            <a:ext cx="2971800" cy="4572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7361c2ef5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7361c2ef5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361c2ef5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7361c2ef5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7361c2ef53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7361c2ef53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e5d731145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e5d731145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e5d731145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e5d731145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7361c2ef53_0_87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27361c2ef53_0_878: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None/>
            </a:pPr>
            <a:r>
              <a:t/>
            </a:r>
            <a:endParaRPr sz="1400"/>
          </a:p>
        </p:txBody>
      </p:sp>
      <p:sp>
        <p:nvSpPr>
          <p:cNvPr id="425" name="Google Shape;425;g27361c2ef53_0_878:notes"/>
          <p:cNvSpPr txBox="1"/>
          <p:nvPr>
            <p:ph idx="12" type="sldNum"/>
          </p:nvPr>
        </p:nvSpPr>
        <p:spPr>
          <a:xfrm>
            <a:off x="3884613" y="8685213"/>
            <a:ext cx="2971800" cy="4572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7361c2ef5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7361c2ef5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7361c2ef5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7361c2ef5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7361c2ef5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7361c2ef5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5d73114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e5d73114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73d07b5c5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73d07b5c5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e5d731145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e5d731145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361c2ef5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7361c2ef5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e5d731145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e5d731145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73d07b5c5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73d07b5c5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7aa7c0d2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e7aa7c0d2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73d07b5c5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73d07b5c5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e7aa7c0d2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e7aa7c0d2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7361c2ef5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7361c2ef5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e5d73114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e5d73114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73d07b5c5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73d07b5c5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73d07b5c5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73d07b5c5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73d07b5c5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73d07b5c5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3d07b5c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3d07b5c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e7aa7c0d2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e7aa7c0d2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73d07b5c5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73d07b5c5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73d07b5c5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73d07b5c5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7361c2ef53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7361c2ef53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e7aa7c0d2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e7aa7c0d2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e7aa7c0d2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e7aa7c0d2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e7aa7c0d2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e7aa7c0d2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e7aa7c0d2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e7aa7c0d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e7aa7c0d2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e7aa7c0d2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e7aa7c0d2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e7aa7c0d2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70354ba8f3_1_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270354ba8f3_1_0: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None/>
            </a:pPr>
            <a:r>
              <a:t/>
            </a:r>
            <a:endParaRPr sz="1400"/>
          </a:p>
        </p:txBody>
      </p:sp>
      <p:sp>
        <p:nvSpPr>
          <p:cNvPr id="238" name="Google Shape;238;g270354ba8f3_1_0:notes"/>
          <p:cNvSpPr txBox="1"/>
          <p:nvPr>
            <p:ph idx="12" type="sldNum"/>
          </p:nvPr>
        </p:nvSpPr>
        <p:spPr>
          <a:xfrm>
            <a:off x="3884613" y="8685213"/>
            <a:ext cx="2971800" cy="4572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7361c2ef5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7361c2ef5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e7aa7c0d2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e7aa7c0d2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7361c2ef5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7361c2ef5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e7aa7c0d2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e7aa7c0d2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73d07b5c5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73d07b5c5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e7aa7c0d2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e7aa7c0d2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e7aa7c0d2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e7aa7c0d2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e7aa7c0d2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e7aa7c0d2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e7aa7c0d2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e7aa7c0d2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e7aa7c0d2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e7aa7c0d2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361c2ef5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361c2ef5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e5d731145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e5d731145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e8bfd0b2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e8bfd0b2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e5d731145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e5d731145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e8bfd0b27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e8bfd0b27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e7aa7c0d2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e7aa7c0d2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e5d731145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e5d731145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7361c2ef53_0_138: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g27361c2ef53_0_138: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None/>
            </a:pPr>
            <a:r>
              <a:t/>
            </a:r>
            <a:endParaRPr sz="1400"/>
          </a:p>
        </p:txBody>
      </p:sp>
      <p:sp>
        <p:nvSpPr>
          <p:cNvPr id="714" name="Google Shape;714;g27361c2ef53_0_138:notes"/>
          <p:cNvSpPr txBox="1"/>
          <p:nvPr>
            <p:ph idx="12" type="sldNum"/>
          </p:nvPr>
        </p:nvSpPr>
        <p:spPr>
          <a:xfrm>
            <a:off x="3884613" y="8685213"/>
            <a:ext cx="2971800" cy="4572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73d07b5c5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73d07b5c5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73d07b5c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73d07b5c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e5d731145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e5d731145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703423ba68_0_0: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703423ba68_0_0: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None/>
            </a:pPr>
            <a:r>
              <a:t/>
            </a:r>
            <a:endParaRPr sz="1400"/>
          </a:p>
        </p:txBody>
      </p:sp>
      <p:sp>
        <p:nvSpPr>
          <p:cNvPr id="253" name="Google Shape;253;g2703423ba68_0_0:notes"/>
          <p:cNvSpPr txBox="1"/>
          <p:nvPr>
            <p:ph idx="12" type="sldNum"/>
          </p:nvPr>
        </p:nvSpPr>
        <p:spPr>
          <a:xfrm>
            <a:off x="3884613" y="8685213"/>
            <a:ext cx="2971800" cy="4572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e5d731145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e5d731145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e5d731145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e5d731145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e5d731145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e5d731145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e5d731145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e5d731145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e5d731145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e5d731145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7361c2ef5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7361c2ef5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7361c2ef5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7361c2ef5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e5d731145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e5d731145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e5d73114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e5d73114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e5d731145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e5d731145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703423ba6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703423ba6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7361c2ef5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7361c2ef5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7361c2ef5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7361c2ef5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73d07b5c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73d07b5c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e5d731145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e5d731145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e5d731145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e5d731145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73d07b5c5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73d07b5c5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e5d731145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e5d731145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73d07b5c5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73d07b5c5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e5d731145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e5d731145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73d07b5c5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73d07b5c5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6.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 Id="rId3" Type="http://schemas.openxmlformats.org/officeDocument/2006/relationships/image" Target="../media/image6.pn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55" name="Shape 55"/>
        <p:cNvGrpSpPr/>
        <p:nvPr/>
      </p:nvGrpSpPr>
      <p:grpSpPr>
        <a:xfrm>
          <a:off x="0" y="0"/>
          <a:ext cx="0" cy="0"/>
          <a:chOff x="0" y="0"/>
          <a:chExt cx="0" cy="0"/>
        </a:xfrm>
      </p:grpSpPr>
      <p:sp>
        <p:nvSpPr>
          <p:cNvPr id="56" name="Google Shape;56;p14"/>
          <p:cNvSpPr/>
          <p:nvPr/>
        </p:nvSpPr>
        <p:spPr>
          <a:xfrm>
            <a:off x="0" y="0"/>
            <a:ext cx="9144000" cy="114111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57" name="Google Shape;57;p14"/>
          <p:cNvPicPr preferRelativeResize="0"/>
          <p:nvPr/>
        </p:nvPicPr>
        <p:blipFill rotWithShape="1">
          <a:blip r:embed="rId2">
            <a:alphaModFix/>
          </a:blip>
          <a:srcRect b="0" l="0" r="0" t="0"/>
          <a:stretch/>
        </p:blipFill>
        <p:spPr>
          <a:xfrm>
            <a:off x="6113653" y="0"/>
            <a:ext cx="2881706" cy="5143500"/>
          </a:xfrm>
          <a:prstGeom prst="rect">
            <a:avLst/>
          </a:prstGeom>
          <a:noFill/>
          <a:ln>
            <a:noFill/>
          </a:ln>
        </p:spPr>
      </p:pic>
      <p:sp>
        <p:nvSpPr>
          <p:cNvPr id="58" name="Google Shape;58;p14"/>
          <p:cNvSpPr txBox="1"/>
          <p:nvPr>
            <p:ph type="title"/>
          </p:nvPr>
        </p:nvSpPr>
        <p:spPr>
          <a:xfrm>
            <a:off x="426246" y="256358"/>
            <a:ext cx="6891768" cy="753439"/>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accent2"/>
              </a:buClr>
              <a:buSzPts val="2800"/>
              <a:buFont typeface="Arial"/>
              <a:buNone/>
              <a:defRPr>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4"/>
          <p:cNvSpPr txBox="1"/>
          <p:nvPr>
            <p:ph idx="12" type="sldNum"/>
          </p:nvPr>
        </p:nvSpPr>
        <p:spPr>
          <a:xfrm>
            <a:off x="8686800" y="4767263"/>
            <a:ext cx="457200"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60" name="Google Shape;60;p14"/>
          <p:cNvSpPr txBox="1"/>
          <p:nvPr>
            <p:ph idx="1" type="body"/>
          </p:nvPr>
        </p:nvSpPr>
        <p:spPr>
          <a:xfrm>
            <a:off x="430213" y="1430338"/>
            <a:ext cx="6892925" cy="298767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200"/>
              </a:spcBef>
              <a:spcAft>
                <a:spcPts val="0"/>
              </a:spcAft>
              <a:buClr>
                <a:schemeClr val="dk2"/>
              </a:buClr>
              <a:buSzPts val="1700"/>
              <a:buNone/>
              <a:defRPr/>
            </a:lvl1pPr>
            <a:lvl2pPr indent="-228600" lvl="1" marL="914400" algn="l">
              <a:lnSpc>
                <a:spcPct val="100000"/>
              </a:lnSpc>
              <a:spcBef>
                <a:spcPts val="600"/>
              </a:spcBef>
              <a:spcAft>
                <a:spcPts val="0"/>
              </a:spcAft>
              <a:buClr>
                <a:srgbClr val="3B495A"/>
              </a:buClr>
              <a:buSzPts val="1700"/>
              <a:buNone/>
              <a:defRPr/>
            </a:lvl2pPr>
            <a:lvl3pPr indent="-336550" lvl="2" marL="1371600" algn="l">
              <a:lnSpc>
                <a:spcPct val="100000"/>
              </a:lnSpc>
              <a:spcBef>
                <a:spcPts val="600"/>
              </a:spcBef>
              <a:spcAft>
                <a:spcPts val="0"/>
              </a:spcAft>
              <a:buClr>
                <a:srgbClr val="3B495A"/>
              </a:buClr>
              <a:buSzPts val="1700"/>
              <a:buChar char="•"/>
              <a:defRPr/>
            </a:lvl3pPr>
            <a:lvl4pPr indent="-317500" lvl="3" marL="1828800" algn="l">
              <a:lnSpc>
                <a:spcPct val="100000"/>
              </a:lnSpc>
              <a:spcBef>
                <a:spcPts val="600"/>
              </a:spcBef>
              <a:spcAft>
                <a:spcPts val="0"/>
              </a:spcAft>
              <a:buClr>
                <a:srgbClr val="3B495A"/>
              </a:buClr>
              <a:buSzPts val="1400"/>
              <a:buChar char="•"/>
              <a:defRPr/>
            </a:lvl4pPr>
            <a:lvl5pPr indent="-317500" lvl="4" marL="2286000" algn="l">
              <a:lnSpc>
                <a:spcPct val="100000"/>
              </a:lnSpc>
              <a:spcBef>
                <a:spcPts val="600"/>
              </a:spcBef>
              <a:spcAft>
                <a:spcPts val="0"/>
              </a:spcAft>
              <a:buClr>
                <a:srgbClr val="3B495A"/>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61" name="Google Shape;61;p14"/>
          <p:cNvPicPr preferRelativeResize="0"/>
          <p:nvPr/>
        </p:nvPicPr>
        <p:blipFill rotWithShape="1">
          <a:blip r:embed="rId3">
            <a:alphaModFix/>
          </a:blip>
          <a:srcRect b="0" l="0" r="0" t="0"/>
          <a:stretch/>
        </p:blipFill>
        <p:spPr>
          <a:xfrm>
            <a:off x="8128825" y="4832472"/>
            <a:ext cx="493740" cy="141430"/>
          </a:xfrm>
          <a:prstGeom prst="rect">
            <a:avLst/>
          </a:prstGeom>
          <a:noFill/>
          <a:ln>
            <a:noFill/>
          </a:ln>
        </p:spPr>
      </p:pic>
      <p:sp>
        <p:nvSpPr>
          <p:cNvPr id="62" name="Google Shape;62;p14"/>
          <p:cNvSpPr txBox="1"/>
          <p:nvPr>
            <p:ph idx="11" type="ftr"/>
          </p:nvPr>
        </p:nvSpPr>
        <p:spPr>
          <a:xfrm>
            <a:off x="331840" y="4767263"/>
            <a:ext cx="3554361"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secHead">
  <p:cSld name="SECTION_HEADER">
    <p:bg>
      <p:bgPr>
        <a:solidFill>
          <a:srgbClr val="004466"/>
        </a:solid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425450" y="1143160"/>
            <a:ext cx="6477001" cy="1555028"/>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lt1"/>
              </a:buClr>
              <a:buSzPts val="2800"/>
              <a:buFont typeface="Arial"/>
              <a:buNone/>
              <a:defRPr b="1" sz="2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5"/>
          <p:cNvSpPr txBox="1"/>
          <p:nvPr>
            <p:ph idx="1" type="body"/>
          </p:nvPr>
        </p:nvSpPr>
        <p:spPr>
          <a:xfrm>
            <a:off x="425450" y="2804492"/>
            <a:ext cx="6477001" cy="11251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200"/>
              </a:spcBef>
              <a:spcAft>
                <a:spcPts val="0"/>
              </a:spcAft>
              <a:buClr>
                <a:srgbClr val="77F0FF"/>
              </a:buClr>
              <a:buSzPts val="1700"/>
              <a:buNone/>
              <a:defRPr sz="1700">
                <a:solidFill>
                  <a:srgbClr val="77F0FF"/>
                </a:solidFill>
              </a:defRPr>
            </a:lvl1pPr>
            <a:lvl2pPr indent="-228600" lvl="1" marL="914400" algn="l">
              <a:lnSpc>
                <a:spcPct val="100000"/>
              </a:lnSpc>
              <a:spcBef>
                <a:spcPts val="600"/>
              </a:spcBef>
              <a:spcAft>
                <a:spcPts val="0"/>
              </a:spcAft>
              <a:buClr>
                <a:srgbClr val="888888"/>
              </a:buClr>
              <a:buSzPts val="1800"/>
              <a:buNone/>
              <a:defRPr sz="1800">
                <a:solidFill>
                  <a:srgbClr val="888888"/>
                </a:solidFill>
              </a:defRPr>
            </a:lvl2pPr>
            <a:lvl3pPr indent="-228600" lvl="2" marL="1371600" algn="l">
              <a:lnSpc>
                <a:spcPct val="100000"/>
              </a:lnSpc>
              <a:spcBef>
                <a:spcPts val="600"/>
              </a:spcBef>
              <a:spcAft>
                <a:spcPts val="0"/>
              </a:spcAft>
              <a:buClr>
                <a:srgbClr val="888888"/>
              </a:buClr>
              <a:buSzPts val="1600"/>
              <a:buNone/>
              <a:defRPr sz="1600">
                <a:solidFill>
                  <a:srgbClr val="888888"/>
                </a:solidFill>
              </a:defRPr>
            </a:lvl3pPr>
            <a:lvl4pPr indent="-228600" lvl="3" marL="1828800" algn="l">
              <a:lnSpc>
                <a:spcPct val="100000"/>
              </a:lnSpc>
              <a:spcBef>
                <a:spcPts val="600"/>
              </a:spcBef>
              <a:spcAft>
                <a:spcPts val="0"/>
              </a:spcAft>
              <a:buClr>
                <a:srgbClr val="888888"/>
              </a:buClr>
              <a:buSzPts val="1400"/>
              <a:buNone/>
              <a:defRPr sz="1400">
                <a:solidFill>
                  <a:srgbClr val="888888"/>
                </a:solidFill>
              </a:defRPr>
            </a:lvl4pPr>
            <a:lvl5pPr indent="-228600" lvl="4" marL="2286000" algn="l">
              <a:lnSpc>
                <a:spcPct val="100000"/>
              </a:lnSpc>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6" name="Google Shape;66;p15"/>
          <p:cNvSpPr txBox="1"/>
          <p:nvPr>
            <p:ph idx="12" type="sldNum"/>
          </p:nvPr>
        </p:nvSpPr>
        <p:spPr>
          <a:xfrm>
            <a:off x="8686800" y="4767263"/>
            <a:ext cx="457200"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900" u="none" cap="none" strike="noStrike">
                <a:solidFill>
                  <a:schemeClr val="lt1"/>
                </a:solidFill>
                <a:latin typeface="Arial"/>
                <a:ea typeface="Arial"/>
                <a:cs typeface="Arial"/>
                <a:sym typeface="Arial"/>
              </a:defRPr>
            </a:lvl1pPr>
            <a:lvl2pPr indent="0" lvl="1" marL="0" algn="l">
              <a:spcBef>
                <a:spcPts val="0"/>
              </a:spcBef>
              <a:buNone/>
              <a:defRPr b="0" i="0" sz="900" u="none" cap="none" strike="noStrike">
                <a:solidFill>
                  <a:schemeClr val="lt1"/>
                </a:solidFill>
                <a:latin typeface="Arial"/>
                <a:ea typeface="Arial"/>
                <a:cs typeface="Arial"/>
                <a:sym typeface="Arial"/>
              </a:defRPr>
            </a:lvl2pPr>
            <a:lvl3pPr indent="0" lvl="2" marL="0" algn="l">
              <a:spcBef>
                <a:spcPts val="0"/>
              </a:spcBef>
              <a:buNone/>
              <a:defRPr b="0" i="0" sz="900" u="none" cap="none" strike="noStrike">
                <a:solidFill>
                  <a:schemeClr val="lt1"/>
                </a:solidFill>
                <a:latin typeface="Arial"/>
                <a:ea typeface="Arial"/>
                <a:cs typeface="Arial"/>
                <a:sym typeface="Arial"/>
              </a:defRPr>
            </a:lvl3pPr>
            <a:lvl4pPr indent="0" lvl="3" marL="0" algn="l">
              <a:spcBef>
                <a:spcPts val="0"/>
              </a:spcBef>
              <a:buNone/>
              <a:defRPr b="0" i="0" sz="900" u="none" cap="none" strike="noStrike">
                <a:solidFill>
                  <a:schemeClr val="lt1"/>
                </a:solidFill>
                <a:latin typeface="Arial"/>
                <a:ea typeface="Arial"/>
                <a:cs typeface="Arial"/>
                <a:sym typeface="Arial"/>
              </a:defRPr>
            </a:lvl4pPr>
            <a:lvl5pPr indent="0" lvl="4" marL="0" algn="l">
              <a:spcBef>
                <a:spcPts val="0"/>
              </a:spcBef>
              <a:buNone/>
              <a:defRPr b="0" i="0" sz="900" u="none" cap="none" strike="noStrike">
                <a:solidFill>
                  <a:schemeClr val="lt1"/>
                </a:solidFill>
                <a:latin typeface="Arial"/>
                <a:ea typeface="Arial"/>
                <a:cs typeface="Arial"/>
                <a:sym typeface="Arial"/>
              </a:defRPr>
            </a:lvl5pPr>
            <a:lvl6pPr indent="0" lvl="5" marL="0" algn="l">
              <a:spcBef>
                <a:spcPts val="0"/>
              </a:spcBef>
              <a:buNone/>
              <a:defRPr b="0" i="0" sz="900" u="none" cap="none" strike="noStrike">
                <a:solidFill>
                  <a:schemeClr val="lt1"/>
                </a:solidFill>
                <a:latin typeface="Arial"/>
                <a:ea typeface="Arial"/>
                <a:cs typeface="Arial"/>
                <a:sym typeface="Arial"/>
              </a:defRPr>
            </a:lvl6pPr>
            <a:lvl7pPr indent="0" lvl="6" marL="0" algn="l">
              <a:spcBef>
                <a:spcPts val="0"/>
              </a:spcBef>
              <a:buNone/>
              <a:defRPr b="0" i="0" sz="900" u="none" cap="none" strike="noStrike">
                <a:solidFill>
                  <a:schemeClr val="lt1"/>
                </a:solidFill>
                <a:latin typeface="Arial"/>
                <a:ea typeface="Arial"/>
                <a:cs typeface="Arial"/>
                <a:sym typeface="Arial"/>
              </a:defRPr>
            </a:lvl7pPr>
            <a:lvl8pPr indent="0" lvl="7" marL="0" algn="l">
              <a:spcBef>
                <a:spcPts val="0"/>
              </a:spcBef>
              <a:buNone/>
              <a:defRPr b="0" i="0" sz="900" u="none" cap="none" strike="noStrike">
                <a:solidFill>
                  <a:schemeClr val="lt1"/>
                </a:solidFill>
                <a:latin typeface="Arial"/>
                <a:ea typeface="Arial"/>
                <a:cs typeface="Arial"/>
                <a:sym typeface="Arial"/>
              </a:defRPr>
            </a:lvl8pPr>
            <a:lvl9pPr indent="0" lvl="8" marL="0" algn="l">
              <a:spcBef>
                <a:spcPts val="0"/>
              </a:spcBef>
              <a:buNone/>
              <a:defRPr b="0"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67" name="Google Shape;67;p15"/>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68" name="Google Shape;68;p15"/>
          <p:cNvSpPr txBox="1"/>
          <p:nvPr>
            <p:ph idx="11" type="ftr"/>
          </p:nvPr>
        </p:nvSpPr>
        <p:spPr>
          <a:xfrm>
            <a:off x="331840" y="4767263"/>
            <a:ext cx="3554361"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69" name="Google Shape;69;p15"/>
          <p:cNvPicPr preferRelativeResize="0"/>
          <p:nvPr/>
        </p:nvPicPr>
        <p:blipFill rotWithShape="1">
          <a:blip r:embed="rId3">
            <a:alphaModFix/>
          </a:blip>
          <a:srcRect b="0" l="0" r="0" t="0"/>
          <a:stretch/>
        </p:blipFill>
        <p:spPr>
          <a:xfrm>
            <a:off x="6891513" y="0"/>
            <a:ext cx="1833993" cy="5143500"/>
          </a:xfrm>
          <a:prstGeom prst="rect">
            <a:avLst/>
          </a:prstGeom>
          <a:noFill/>
          <a:ln>
            <a:noFill/>
          </a:ln>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a:off x="425450" y="1597819"/>
            <a:ext cx="6477000" cy="1102519"/>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lt1"/>
              </a:buClr>
              <a:buSzPts val="2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6"/>
          <p:cNvSpPr txBox="1"/>
          <p:nvPr>
            <p:ph idx="1" type="subTitle"/>
          </p:nvPr>
        </p:nvSpPr>
        <p:spPr>
          <a:xfrm>
            <a:off x="425450" y="2914650"/>
            <a:ext cx="6400800" cy="1314450"/>
          </a:xfrm>
          <a:prstGeom prst="rect">
            <a:avLst/>
          </a:prstGeom>
          <a:noFill/>
          <a:ln>
            <a:noFill/>
          </a:ln>
        </p:spPr>
        <p:txBody>
          <a:bodyPr anchorCtr="0" anchor="t" bIns="0" lIns="0" spcFirstLastPara="1" rIns="0" wrap="square" tIns="0">
            <a:noAutofit/>
          </a:bodyPr>
          <a:lstStyle>
            <a:lvl1pPr lvl="0" algn="l">
              <a:lnSpc>
                <a:spcPct val="100000"/>
              </a:lnSpc>
              <a:spcBef>
                <a:spcPts val="1200"/>
              </a:spcBef>
              <a:spcAft>
                <a:spcPts val="0"/>
              </a:spcAft>
              <a:buClr>
                <a:srgbClr val="77F0FF"/>
              </a:buClr>
              <a:buSzPts val="1700"/>
              <a:buNone/>
              <a:defRPr>
                <a:solidFill>
                  <a:srgbClr val="77F0FF"/>
                </a:solidFill>
              </a:defRPr>
            </a:lvl1pPr>
            <a:lvl2pPr lvl="1" algn="ctr">
              <a:lnSpc>
                <a:spcPct val="100000"/>
              </a:lnSpc>
              <a:spcBef>
                <a:spcPts val="600"/>
              </a:spcBef>
              <a:spcAft>
                <a:spcPts val="0"/>
              </a:spcAft>
              <a:buClr>
                <a:srgbClr val="888888"/>
              </a:buClr>
              <a:buSzPts val="1700"/>
              <a:buNone/>
              <a:defRPr>
                <a:solidFill>
                  <a:srgbClr val="888888"/>
                </a:solidFill>
              </a:defRPr>
            </a:lvl2pPr>
            <a:lvl3pPr lvl="2" algn="ctr">
              <a:lnSpc>
                <a:spcPct val="100000"/>
              </a:lnSpc>
              <a:spcBef>
                <a:spcPts val="600"/>
              </a:spcBef>
              <a:spcAft>
                <a:spcPts val="0"/>
              </a:spcAft>
              <a:buClr>
                <a:srgbClr val="888888"/>
              </a:buClr>
              <a:buSzPts val="1700"/>
              <a:buNone/>
              <a:defRPr>
                <a:solidFill>
                  <a:srgbClr val="888888"/>
                </a:solidFill>
              </a:defRPr>
            </a:lvl3pPr>
            <a:lvl4pPr lvl="3" algn="ctr">
              <a:lnSpc>
                <a:spcPct val="100000"/>
              </a:lnSpc>
              <a:spcBef>
                <a:spcPts val="600"/>
              </a:spcBef>
              <a:spcAft>
                <a:spcPts val="0"/>
              </a:spcAft>
              <a:buClr>
                <a:srgbClr val="888888"/>
              </a:buClr>
              <a:buSzPts val="1400"/>
              <a:buNone/>
              <a:defRPr>
                <a:solidFill>
                  <a:srgbClr val="888888"/>
                </a:solidFill>
              </a:defRPr>
            </a:lvl4pPr>
            <a:lvl5pPr lvl="4" algn="ctr">
              <a:lnSpc>
                <a:spcPct val="100000"/>
              </a:lnSpc>
              <a:spcBef>
                <a:spcPts val="600"/>
              </a:spcBef>
              <a:spcAft>
                <a:spcPts val="0"/>
              </a:spcAft>
              <a:buClr>
                <a:srgbClr val="888888"/>
              </a:buClr>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73" name="Google Shape;73;p16"/>
          <p:cNvPicPr preferRelativeResize="0"/>
          <p:nvPr/>
        </p:nvPicPr>
        <p:blipFill rotWithShape="1">
          <a:blip r:embed="rId3">
            <a:alphaModFix/>
          </a:blip>
          <a:srcRect b="0" l="0" r="0" t="0"/>
          <a:stretch/>
        </p:blipFill>
        <p:spPr>
          <a:xfrm>
            <a:off x="425449" y="189598"/>
            <a:ext cx="941877" cy="149844"/>
          </a:xfrm>
          <a:prstGeom prst="rect">
            <a:avLst/>
          </a:prstGeom>
          <a:noFill/>
          <a:ln>
            <a:noFill/>
          </a:ln>
        </p:spPr>
      </p:pic>
      <p:grpSp>
        <p:nvGrpSpPr>
          <p:cNvPr id="74" name="Google Shape;74;p16"/>
          <p:cNvGrpSpPr/>
          <p:nvPr/>
        </p:nvGrpSpPr>
        <p:grpSpPr>
          <a:xfrm>
            <a:off x="7296413" y="187685"/>
            <a:ext cx="1411134" cy="103602"/>
            <a:chOff x="7339138" y="244638"/>
            <a:chExt cx="1370040" cy="100584"/>
          </a:xfrm>
        </p:grpSpPr>
        <p:pic>
          <p:nvPicPr>
            <p:cNvPr id="75" name="Google Shape;75;p16"/>
            <p:cNvPicPr preferRelativeResize="0"/>
            <p:nvPr/>
          </p:nvPicPr>
          <p:blipFill rotWithShape="1">
            <a:blip r:embed="rId4">
              <a:alphaModFix/>
            </a:blip>
            <a:srcRect b="0" l="0" r="0" t="0"/>
            <a:stretch/>
          </p:blipFill>
          <p:spPr>
            <a:xfrm>
              <a:off x="7339138" y="244638"/>
              <a:ext cx="351144" cy="100584"/>
            </a:xfrm>
            <a:prstGeom prst="rect">
              <a:avLst/>
            </a:prstGeom>
            <a:noFill/>
            <a:ln>
              <a:noFill/>
            </a:ln>
          </p:spPr>
        </p:pic>
        <p:pic>
          <p:nvPicPr>
            <p:cNvPr id="76" name="Google Shape;76;p16"/>
            <p:cNvPicPr preferRelativeResize="0"/>
            <p:nvPr/>
          </p:nvPicPr>
          <p:blipFill rotWithShape="1">
            <a:blip r:embed="rId5">
              <a:alphaModFix/>
            </a:blip>
            <a:srcRect b="0" l="0" r="0" t="0"/>
            <a:stretch/>
          </p:blipFill>
          <p:spPr>
            <a:xfrm>
              <a:off x="7750384" y="251723"/>
              <a:ext cx="958794" cy="86415"/>
            </a:xfrm>
            <a:prstGeom prst="rect">
              <a:avLst/>
            </a:prstGeom>
            <a:noFill/>
            <a:ln>
              <a:noFill/>
            </a:ln>
          </p:spPr>
        </p:pic>
      </p:gr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icture">
  <p:cSld name="Text + picture">
    <p:spTree>
      <p:nvGrpSpPr>
        <p:cNvPr id="77" name="Shape 77"/>
        <p:cNvGrpSpPr/>
        <p:nvPr/>
      </p:nvGrpSpPr>
      <p:grpSpPr>
        <a:xfrm>
          <a:off x="0" y="0"/>
          <a:ext cx="0" cy="0"/>
          <a:chOff x="0" y="0"/>
          <a:chExt cx="0" cy="0"/>
        </a:xfrm>
      </p:grpSpPr>
      <p:sp>
        <p:nvSpPr>
          <p:cNvPr id="78" name="Google Shape;78;p17"/>
          <p:cNvSpPr/>
          <p:nvPr/>
        </p:nvSpPr>
        <p:spPr>
          <a:xfrm>
            <a:off x="0" y="0"/>
            <a:ext cx="9144000" cy="114111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17"/>
          <p:cNvSpPr txBox="1"/>
          <p:nvPr>
            <p:ph type="title"/>
          </p:nvPr>
        </p:nvSpPr>
        <p:spPr>
          <a:xfrm>
            <a:off x="426246" y="256358"/>
            <a:ext cx="6891768" cy="753439"/>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accent2"/>
              </a:buClr>
              <a:buSzPts val="2800"/>
              <a:buFont typeface="Arial"/>
              <a:buNone/>
              <a:defRPr>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
          <p:cNvSpPr txBox="1"/>
          <p:nvPr>
            <p:ph idx="12" type="sldNum"/>
          </p:nvPr>
        </p:nvSpPr>
        <p:spPr>
          <a:xfrm>
            <a:off x="8686800" y="4767263"/>
            <a:ext cx="457200"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81" name="Google Shape;81;p17"/>
          <p:cNvSpPr/>
          <p:nvPr>
            <p:ph idx="2" type="pic"/>
          </p:nvPr>
        </p:nvSpPr>
        <p:spPr>
          <a:xfrm>
            <a:off x="5984081" y="1438397"/>
            <a:ext cx="2762924" cy="2959772"/>
          </a:xfrm>
          <a:prstGeom prst="rect">
            <a:avLst/>
          </a:prstGeom>
          <a:noFill/>
          <a:ln>
            <a:noFill/>
          </a:ln>
        </p:spPr>
      </p:sp>
      <p:sp>
        <p:nvSpPr>
          <p:cNvPr id="82" name="Google Shape;82;p17"/>
          <p:cNvSpPr txBox="1"/>
          <p:nvPr>
            <p:ph idx="1" type="body"/>
          </p:nvPr>
        </p:nvSpPr>
        <p:spPr>
          <a:xfrm>
            <a:off x="430213" y="1430338"/>
            <a:ext cx="5351462" cy="297338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200"/>
              </a:spcBef>
              <a:spcAft>
                <a:spcPts val="0"/>
              </a:spcAft>
              <a:buClr>
                <a:schemeClr val="dk2"/>
              </a:buClr>
              <a:buSzPts val="1700"/>
              <a:buNone/>
              <a:defRPr/>
            </a:lvl1pPr>
            <a:lvl2pPr indent="-228600" lvl="1" marL="914400" algn="l">
              <a:lnSpc>
                <a:spcPct val="100000"/>
              </a:lnSpc>
              <a:spcBef>
                <a:spcPts val="600"/>
              </a:spcBef>
              <a:spcAft>
                <a:spcPts val="0"/>
              </a:spcAft>
              <a:buClr>
                <a:srgbClr val="3B495A"/>
              </a:buClr>
              <a:buSzPts val="1700"/>
              <a:buNone/>
              <a:defRPr/>
            </a:lvl2pPr>
            <a:lvl3pPr indent="-336550" lvl="2" marL="1371600" algn="l">
              <a:lnSpc>
                <a:spcPct val="100000"/>
              </a:lnSpc>
              <a:spcBef>
                <a:spcPts val="600"/>
              </a:spcBef>
              <a:spcAft>
                <a:spcPts val="0"/>
              </a:spcAft>
              <a:buClr>
                <a:srgbClr val="3B495A"/>
              </a:buClr>
              <a:buSzPts val="1700"/>
              <a:buChar char="•"/>
              <a:defRPr/>
            </a:lvl3pPr>
            <a:lvl4pPr indent="-317500" lvl="3" marL="1828800" algn="l">
              <a:lnSpc>
                <a:spcPct val="100000"/>
              </a:lnSpc>
              <a:spcBef>
                <a:spcPts val="600"/>
              </a:spcBef>
              <a:spcAft>
                <a:spcPts val="0"/>
              </a:spcAft>
              <a:buClr>
                <a:srgbClr val="3B495A"/>
              </a:buClr>
              <a:buSzPts val="1400"/>
              <a:buChar char="•"/>
              <a:defRPr/>
            </a:lvl4pPr>
            <a:lvl5pPr indent="-317500" lvl="4" marL="2286000" algn="l">
              <a:lnSpc>
                <a:spcPct val="100000"/>
              </a:lnSpc>
              <a:spcBef>
                <a:spcPts val="600"/>
              </a:spcBef>
              <a:spcAft>
                <a:spcPts val="0"/>
              </a:spcAft>
              <a:buClr>
                <a:srgbClr val="3B495A"/>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83" name="Google Shape;83;p17"/>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84" name="Google Shape;84;p17"/>
          <p:cNvSpPr txBox="1"/>
          <p:nvPr>
            <p:ph idx="11" type="ftr"/>
          </p:nvPr>
        </p:nvSpPr>
        <p:spPr>
          <a:xfrm>
            <a:off x="331840" y="4767263"/>
            <a:ext cx="3554361"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picture">
  <p:cSld name="One picture">
    <p:spTree>
      <p:nvGrpSpPr>
        <p:cNvPr id="85" name="Shape 85"/>
        <p:cNvGrpSpPr/>
        <p:nvPr/>
      </p:nvGrpSpPr>
      <p:grpSpPr>
        <a:xfrm>
          <a:off x="0" y="0"/>
          <a:ext cx="0" cy="0"/>
          <a:chOff x="0" y="0"/>
          <a:chExt cx="0" cy="0"/>
        </a:xfrm>
      </p:grpSpPr>
      <p:sp>
        <p:nvSpPr>
          <p:cNvPr id="86" name="Google Shape;86;p18"/>
          <p:cNvSpPr/>
          <p:nvPr/>
        </p:nvSpPr>
        <p:spPr>
          <a:xfrm>
            <a:off x="0" y="0"/>
            <a:ext cx="9144000" cy="114111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18"/>
          <p:cNvSpPr txBox="1"/>
          <p:nvPr>
            <p:ph type="title"/>
          </p:nvPr>
        </p:nvSpPr>
        <p:spPr>
          <a:xfrm>
            <a:off x="426245" y="256358"/>
            <a:ext cx="8184969" cy="753439"/>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accent2"/>
              </a:buClr>
              <a:buSzPts val="2800"/>
              <a:buFont typeface="Arial"/>
              <a:buNone/>
              <a:defRPr>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8"/>
          <p:cNvSpPr txBox="1"/>
          <p:nvPr>
            <p:ph idx="12" type="sldNum"/>
          </p:nvPr>
        </p:nvSpPr>
        <p:spPr>
          <a:xfrm>
            <a:off x="8686800" y="4767263"/>
            <a:ext cx="457200"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pic>
        <p:nvPicPr>
          <p:cNvPr id="89" name="Google Shape;89;p18"/>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90" name="Google Shape;90;p18"/>
          <p:cNvSpPr/>
          <p:nvPr>
            <p:ph idx="2" type="pic"/>
          </p:nvPr>
        </p:nvSpPr>
        <p:spPr>
          <a:xfrm>
            <a:off x="438943" y="1440657"/>
            <a:ext cx="8183621" cy="2976562"/>
          </a:xfrm>
          <a:prstGeom prst="rect">
            <a:avLst/>
          </a:prstGeom>
          <a:noFill/>
          <a:ln>
            <a:noFill/>
          </a:ln>
        </p:spPr>
      </p:sp>
      <p:sp>
        <p:nvSpPr>
          <p:cNvPr id="91" name="Google Shape;91;p18"/>
          <p:cNvSpPr txBox="1"/>
          <p:nvPr>
            <p:ph idx="11" type="ftr"/>
          </p:nvPr>
        </p:nvSpPr>
        <p:spPr>
          <a:xfrm>
            <a:off x="331840" y="4767263"/>
            <a:ext cx="3554361"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s">
  <p:cSld name="Two pictures">
    <p:spTree>
      <p:nvGrpSpPr>
        <p:cNvPr id="92" name="Shape 92"/>
        <p:cNvGrpSpPr/>
        <p:nvPr/>
      </p:nvGrpSpPr>
      <p:grpSpPr>
        <a:xfrm>
          <a:off x="0" y="0"/>
          <a:ext cx="0" cy="0"/>
          <a:chOff x="0" y="0"/>
          <a:chExt cx="0" cy="0"/>
        </a:xfrm>
      </p:grpSpPr>
      <p:sp>
        <p:nvSpPr>
          <p:cNvPr id="93" name="Google Shape;93;p19"/>
          <p:cNvSpPr/>
          <p:nvPr/>
        </p:nvSpPr>
        <p:spPr>
          <a:xfrm>
            <a:off x="0" y="0"/>
            <a:ext cx="9144000" cy="114111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 name="Google Shape;94;p19"/>
          <p:cNvSpPr txBox="1"/>
          <p:nvPr>
            <p:ph type="title"/>
          </p:nvPr>
        </p:nvSpPr>
        <p:spPr>
          <a:xfrm>
            <a:off x="426245" y="256358"/>
            <a:ext cx="8184969" cy="753439"/>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accent2"/>
              </a:buClr>
              <a:buSzPts val="2800"/>
              <a:buFont typeface="Arial"/>
              <a:buNone/>
              <a:defRPr>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9"/>
          <p:cNvSpPr txBox="1"/>
          <p:nvPr>
            <p:ph idx="12" type="sldNum"/>
          </p:nvPr>
        </p:nvSpPr>
        <p:spPr>
          <a:xfrm>
            <a:off x="8686800" y="4767263"/>
            <a:ext cx="457200"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pic>
        <p:nvPicPr>
          <p:cNvPr id="96" name="Google Shape;96;p19"/>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97" name="Google Shape;97;p19"/>
          <p:cNvSpPr/>
          <p:nvPr>
            <p:ph idx="2" type="pic"/>
          </p:nvPr>
        </p:nvSpPr>
        <p:spPr>
          <a:xfrm>
            <a:off x="438944" y="1440657"/>
            <a:ext cx="4021138" cy="2976562"/>
          </a:xfrm>
          <a:prstGeom prst="rect">
            <a:avLst/>
          </a:prstGeom>
          <a:noFill/>
          <a:ln>
            <a:noFill/>
          </a:ln>
        </p:spPr>
      </p:sp>
      <p:sp>
        <p:nvSpPr>
          <p:cNvPr id="98" name="Google Shape;98;p19"/>
          <p:cNvSpPr/>
          <p:nvPr>
            <p:ph idx="3" type="pic"/>
          </p:nvPr>
        </p:nvSpPr>
        <p:spPr>
          <a:xfrm>
            <a:off x="4691063" y="1440657"/>
            <a:ext cx="3931501" cy="2976562"/>
          </a:xfrm>
          <a:prstGeom prst="rect">
            <a:avLst/>
          </a:prstGeom>
          <a:noFill/>
          <a:ln>
            <a:noFill/>
          </a:ln>
        </p:spPr>
      </p:sp>
      <p:sp>
        <p:nvSpPr>
          <p:cNvPr id="99" name="Google Shape;99;p19"/>
          <p:cNvSpPr txBox="1"/>
          <p:nvPr>
            <p:ph idx="11" type="ftr"/>
          </p:nvPr>
        </p:nvSpPr>
        <p:spPr>
          <a:xfrm>
            <a:off x="331840" y="4767263"/>
            <a:ext cx="3554361"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cSld name="End">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0"/>
          <p:cNvSpPr txBox="1"/>
          <p:nvPr>
            <p:ph type="ctrTitle"/>
          </p:nvPr>
        </p:nvSpPr>
        <p:spPr>
          <a:xfrm>
            <a:off x="425450" y="1706136"/>
            <a:ext cx="5642841" cy="1102519"/>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0"/>
          <p:cNvSpPr txBox="1"/>
          <p:nvPr>
            <p:ph idx="1" type="subTitle"/>
          </p:nvPr>
        </p:nvSpPr>
        <p:spPr>
          <a:xfrm>
            <a:off x="425450" y="2914650"/>
            <a:ext cx="5179343" cy="1314450"/>
          </a:xfrm>
          <a:prstGeom prst="rect">
            <a:avLst/>
          </a:prstGeom>
          <a:noFill/>
          <a:ln>
            <a:noFill/>
          </a:ln>
        </p:spPr>
        <p:txBody>
          <a:bodyPr anchorCtr="0" anchor="t" bIns="0" lIns="0" spcFirstLastPara="1" rIns="0" wrap="square" tIns="0">
            <a:noAutofit/>
          </a:bodyPr>
          <a:lstStyle>
            <a:lvl1pPr lvl="0" algn="l">
              <a:lnSpc>
                <a:spcPct val="100000"/>
              </a:lnSpc>
              <a:spcBef>
                <a:spcPts val="1200"/>
              </a:spcBef>
              <a:spcAft>
                <a:spcPts val="0"/>
              </a:spcAft>
              <a:buClr>
                <a:schemeClr val="lt1"/>
              </a:buClr>
              <a:buSzPts val="1400"/>
              <a:buNone/>
              <a:defRPr b="0" sz="1400">
                <a:solidFill>
                  <a:schemeClr val="lt1"/>
                </a:solidFill>
              </a:defRPr>
            </a:lvl1pPr>
            <a:lvl2pPr lvl="1" algn="ctr">
              <a:lnSpc>
                <a:spcPct val="100000"/>
              </a:lnSpc>
              <a:spcBef>
                <a:spcPts val="600"/>
              </a:spcBef>
              <a:spcAft>
                <a:spcPts val="0"/>
              </a:spcAft>
              <a:buClr>
                <a:srgbClr val="888888"/>
              </a:buClr>
              <a:buSzPts val="1700"/>
              <a:buNone/>
              <a:defRPr>
                <a:solidFill>
                  <a:srgbClr val="888888"/>
                </a:solidFill>
              </a:defRPr>
            </a:lvl2pPr>
            <a:lvl3pPr lvl="2" algn="ctr">
              <a:lnSpc>
                <a:spcPct val="100000"/>
              </a:lnSpc>
              <a:spcBef>
                <a:spcPts val="600"/>
              </a:spcBef>
              <a:spcAft>
                <a:spcPts val="0"/>
              </a:spcAft>
              <a:buClr>
                <a:srgbClr val="888888"/>
              </a:buClr>
              <a:buSzPts val="1700"/>
              <a:buNone/>
              <a:defRPr>
                <a:solidFill>
                  <a:srgbClr val="888888"/>
                </a:solidFill>
              </a:defRPr>
            </a:lvl3pPr>
            <a:lvl4pPr lvl="3" algn="ctr">
              <a:lnSpc>
                <a:spcPct val="100000"/>
              </a:lnSpc>
              <a:spcBef>
                <a:spcPts val="600"/>
              </a:spcBef>
              <a:spcAft>
                <a:spcPts val="0"/>
              </a:spcAft>
              <a:buClr>
                <a:srgbClr val="888888"/>
              </a:buClr>
              <a:buSzPts val="1400"/>
              <a:buNone/>
              <a:defRPr>
                <a:solidFill>
                  <a:srgbClr val="888888"/>
                </a:solidFill>
              </a:defRPr>
            </a:lvl4pPr>
            <a:lvl5pPr lvl="4" algn="ctr">
              <a:lnSpc>
                <a:spcPct val="100000"/>
              </a:lnSpc>
              <a:spcBef>
                <a:spcPts val="600"/>
              </a:spcBef>
              <a:spcAft>
                <a:spcPts val="0"/>
              </a:spcAft>
              <a:buClr>
                <a:srgbClr val="888888"/>
              </a:buClr>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103" name="Google Shape;103;p20"/>
          <p:cNvPicPr preferRelativeResize="0"/>
          <p:nvPr/>
        </p:nvPicPr>
        <p:blipFill rotWithShape="1">
          <a:blip r:embed="rId3">
            <a:alphaModFix/>
          </a:blip>
          <a:srcRect b="0" l="0" r="0" t="0"/>
          <a:stretch/>
        </p:blipFill>
        <p:spPr>
          <a:xfrm>
            <a:off x="425449" y="189598"/>
            <a:ext cx="941877" cy="149844"/>
          </a:xfrm>
          <a:prstGeom prst="rect">
            <a:avLst/>
          </a:prstGeom>
          <a:noFill/>
          <a:ln>
            <a:noFill/>
          </a:ln>
        </p:spPr>
      </p:pic>
      <p:pic>
        <p:nvPicPr>
          <p:cNvPr id="104" name="Google Shape;104;p20"/>
          <p:cNvPicPr preferRelativeResize="0"/>
          <p:nvPr/>
        </p:nvPicPr>
        <p:blipFill rotWithShape="1">
          <a:blip r:embed="rId4">
            <a:alphaModFix/>
          </a:blip>
          <a:srcRect b="0" l="0" r="0" t="0"/>
          <a:stretch/>
        </p:blipFill>
        <p:spPr>
          <a:xfrm>
            <a:off x="7171576" y="193830"/>
            <a:ext cx="1551737" cy="141380"/>
          </a:xfrm>
          <a:prstGeom prst="rect">
            <a:avLst/>
          </a:prstGeom>
          <a:noFill/>
          <a:ln>
            <a:noFill/>
          </a:ln>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 Agenda">
  <p:cSld name="Overview / Agenda">
    <p:bg>
      <p:bgPr>
        <a:solidFill>
          <a:srgbClr val="004466"/>
        </a:solidFill>
      </p:bgPr>
    </p:bg>
    <p:spTree>
      <p:nvGrpSpPr>
        <p:cNvPr id="105" name="Shape 105"/>
        <p:cNvGrpSpPr/>
        <p:nvPr/>
      </p:nvGrpSpPr>
      <p:grpSpPr>
        <a:xfrm>
          <a:off x="0" y="0"/>
          <a:ext cx="0" cy="0"/>
          <a:chOff x="0" y="0"/>
          <a:chExt cx="0" cy="0"/>
        </a:xfrm>
      </p:grpSpPr>
      <p:sp>
        <p:nvSpPr>
          <p:cNvPr id="106" name="Google Shape;106;p21"/>
          <p:cNvSpPr txBox="1"/>
          <p:nvPr>
            <p:ph idx="12" type="sldNum"/>
          </p:nvPr>
        </p:nvSpPr>
        <p:spPr>
          <a:xfrm>
            <a:off x="8686800" y="4767263"/>
            <a:ext cx="457200"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900">
                <a:solidFill>
                  <a:schemeClr val="lt1"/>
                </a:solidFill>
                <a:latin typeface="Arial"/>
                <a:ea typeface="Arial"/>
                <a:cs typeface="Arial"/>
                <a:sym typeface="Arial"/>
              </a:defRPr>
            </a:lvl1pPr>
            <a:lvl2pPr indent="0" lvl="1" marL="0" algn="l">
              <a:spcBef>
                <a:spcPts val="0"/>
              </a:spcBef>
              <a:buNone/>
              <a:defRPr sz="900">
                <a:solidFill>
                  <a:schemeClr val="lt1"/>
                </a:solidFill>
                <a:latin typeface="Arial"/>
                <a:ea typeface="Arial"/>
                <a:cs typeface="Arial"/>
                <a:sym typeface="Arial"/>
              </a:defRPr>
            </a:lvl2pPr>
            <a:lvl3pPr indent="0" lvl="2" marL="0" algn="l">
              <a:spcBef>
                <a:spcPts val="0"/>
              </a:spcBef>
              <a:buNone/>
              <a:defRPr sz="900">
                <a:solidFill>
                  <a:schemeClr val="lt1"/>
                </a:solidFill>
                <a:latin typeface="Arial"/>
                <a:ea typeface="Arial"/>
                <a:cs typeface="Arial"/>
                <a:sym typeface="Arial"/>
              </a:defRPr>
            </a:lvl3pPr>
            <a:lvl4pPr indent="0" lvl="3" marL="0" algn="l">
              <a:spcBef>
                <a:spcPts val="0"/>
              </a:spcBef>
              <a:buNone/>
              <a:defRPr sz="900">
                <a:solidFill>
                  <a:schemeClr val="lt1"/>
                </a:solidFill>
                <a:latin typeface="Arial"/>
                <a:ea typeface="Arial"/>
                <a:cs typeface="Arial"/>
                <a:sym typeface="Arial"/>
              </a:defRPr>
            </a:lvl4pPr>
            <a:lvl5pPr indent="0" lvl="4" marL="0" algn="l">
              <a:spcBef>
                <a:spcPts val="0"/>
              </a:spcBef>
              <a:buNone/>
              <a:defRPr sz="900">
                <a:solidFill>
                  <a:schemeClr val="lt1"/>
                </a:solidFill>
                <a:latin typeface="Arial"/>
                <a:ea typeface="Arial"/>
                <a:cs typeface="Arial"/>
                <a:sym typeface="Arial"/>
              </a:defRPr>
            </a:lvl5pPr>
            <a:lvl6pPr indent="0" lvl="5" marL="0" algn="l">
              <a:spcBef>
                <a:spcPts val="0"/>
              </a:spcBef>
              <a:buNone/>
              <a:defRPr sz="900">
                <a:solidFill>
                  <a:schemeClr val="lt1"/>
                </a:solidFill>
                <a:latin typeface="Arial"/>
                <a:ea typeface="Arial"/>
                <a:cs typeface="Arial"/>
                <a:sym typeface="Arial"/>
              </a:defRPr>
            </a:lvl6pPr>
            <a:lvl7pPr indent="0" lvl="6" marL="0" algn="l">
              <a:spcBef>
                <a:spcPts val="0"/>
              </a:spcBef>
              <a:buNone/>
              <a:defRPr sz="900">
                <a:solidFill>
                  <a:schemeClr val="lt1"/>
                </a:solidFill>
                <a:latin typeface="Arial"/>
                <a:ea typeface="Arial"/>
                <a:cs typeface="Arial"/>
                <a:sym typeface="Arial"/>
              </a:defRPr>
            </a:lvl7pPr>
            <a:lvl8pPr indent="0" lvl="7" marL="0" algn="l">
              <a:spcBef>
                <a:spcPts val="0"/>
              </a:spcBef>
              <a:buNone/>
              <a:defRPr sz="900">
                <a:solidFill>
                  <a:schemeClr val="lt1"/>
                </a:solidFill>
                <a:latin typeface="Arial"/>
                <a:ea typeface="Arial"/>
                <a:cs typeface="Arial"/>
                <a:sym typeface="Arial"/>
              </a:defRPr>
            </a:lvl8pPr>
            <a:lvl9pPr indent="0" lvl="8" marL="0" algn="l">
              <a:spcBef>
                <a:spcPts val="0"/>
              </a:spcBef>
              <a:buNone/>
              <a:defRPr sz="9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1"/>
          <p:cNvSpPr txBox="1"/>
          <p:nvPr>
            <p:ph idx="1" type="body"/>
          </p:nvPr>
        </p:nvSpPr>
        <p:spPr>
          <a:xfrm>
            <a:off x="430213" y="290513"/>
            <a:ext cx="6726237" cy="4476750"/>
          </a:xfrm>
          <a:prstGeom prst="rect">
            <a:avLst/>
          </a:prstGeom>
          <a:noFill/>
          <a:ln>
            <a:noFill/>
          </a:ln>
        </p:spPr>
        <p:txBody>
          <a:bodyPr anchorCtr="0" anchor="ctr" bIns="0" lIns="0" spcFirstLastPara="1" rIns="0" wrap="square" tIns="0">
            <a:noAutofit/>
          </a:bodyPr>
          <a:lstStyle>
            <a:lvl1pPr indent="-330200" lvl="0" marL="457200" algn="l">
              <a:lnSpc>
                <a:spcPct val="100000"/>
              </a:lnSpc>
              <a:spcBef>
                <a:spcPts val="600"/>
              </a:spcBef>
              <a:spcAft>
                <a:spcPts val="0"/>
              </a:spcAft>
              <a:buClr>
                <a:schemeClr val="lt1"/>
              </a:buClr>
              <a:buSzPts val="1600"/>
              <a:buFont typeface="Arial"/>
              <a:buAutoNum type="arabicPeriod"/>
              <a:defRPr sz="1600">
                <a:solidFill>
                  <a:schemeClr val="lt1"/>
                </a:solidFill>
              </a:defRPr>
            </a:lvl1pPr>
            <a:lvl2pPr indent="-228600" lvl="1" marL="914400" algn="l">
              <a:lnSpc>
                <a:spcPct val="100000"/>
              </a:lnSpc>
              <a:spcBef>
                <a:spcPts val="600"/>
              </a:spcBef>
              <a:spcAft>
                <a:spcPts val="0"/>
              </a:spcAft>
              <a:buClr>
                <a:schemeClr val="lt1"/>
              </a:buClr>
              <a:buSzPts val="1700"/>
              <a:buNone/>
              <a:defRPr>
                <a:solidFill>
                  <a:schemeClr val="lt1"/>
                </a:solidFill>
              </a:defRPr>
            </a:lvl2pPr>
            <a:lvl3pPr indent="-336550" lvl="2" marL="1371600" algn="l">
              <a:lnSpc>
                <a:spcPct val="100000"/>
              </a:lnSpc>
              <a:spcBef>
                <a:spcPts val="600"/>
              </a:spcBef>
              <a:spcAft>
                <a:spcPts val="0"/>
              </a:spcAft>
              <a:buClr>
                <a:schemeClr val="lt1"/>
              </a:buClr>
              <a:buSzPts val="1700"/>
              <a:buChar char="•"/>
              <a:defRPr>
                <a:solidFill>
                  <a:schemeClr val="lt1"/>
                </a:solidFill>
              </a:defRPr>
            </a:lvl3pPr>
            <a:lvl4pPr indent="-317500" lvl="3" marL="1828800" algn="l">
              <a:lnSpc>
                <a:spcPct val="100000"/>
              </a:lnSpc>
              <a:spcBef>
                <a:spcPts val="600"/>
              </a:spcBef>
              <a:spcAft>
                <a:spcPts val="0"/>
              </a:spcAft>
              <a:buClr>
                <a:schemeClr val="lt1"/>
              </a:buClr>
              <a:buSzPts val="1400"/>
              <a:buChar char="•"/>
              <a:defRPr>
                <a:solidFill>
                  <a:schemeClr val="lt1"/>
                </a:solidFill>
              </a:defRPr>
            </a:lvl4pPr>
            <a:lvl5pPr indent="-317500" lvl="4" marL="2286000" algn="l">
              <a:lnSpc>
                <a:spcPct val="100000"/>
              </a:lnSpc>
              <a:spcBef>
                <a:spcPts val="600"/>
              </a:spcBef>
              <a:spcAft>
                <a:spcPts val="0"/>
              </a:spcAft>
              <a:buClr>
                <a:schemeClr val="lt1"/>
              </a:buClr>
              <a:buSzPts val="14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08" name="Google Shape;108;p21"/>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109" name="Google Shape;109;p21"/>
          <p:cNvSpPr txBox="1"/>
          <p:nvPr>
            <p:ph idx="11" type="ftr"/>
          </p:nvPr>
        </p:nvSpPr>
        <p:spPr>
          <a:xfrm>
            <a:off x="331840" y="4767263"/>
            <a:ext cx="3554361"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p:cSld name="Picture">
    <p:spTree>
      <p:nvGrpSpPr>
        <p:cNvPr id="110" name="Shape 110"/>
        <p:cNvGrpSpPr/>
        <p:nvPr/>
      </p:nvGrpSpPr>
      <p:grpSpPr>
        <a:xfrm>
          <a:off x="0" y="0"/>
          <a:ext cx="0" cy="0"/>
          <a:chOff x="0" y="0"/>
          <a:chExt cx="0" cy="0"/>
        </a:xfrm>
      </p:grpSpPr>
      <p:sp>
        <p:nvSpPr>
          <p:cNvPr id="111" name="Google Shape;111;p22"/>
          <p:cNvSpPr/>
          <p:nvPr/>
        </p:nvSpPr>
        <p:spPr>
          <a:xfrm>
            <a:off x="0" y="0"/>
            <a:ext cx="9144000" cy="1141111"/>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22"/>
          <p:cNvSpPr txBox="1"/>
          <p:nvPr>
            <p:ph type="title"/>
          </p:nvPr>
        </p:nvSpPr>
        <p:spPr>
          <a:xfrm>
            <a:off x="426245" y="256358"/>
            <a:ext cx="8184969" cy="753439"/>
          </a:xfrm>
          <a:prstGeom prst="rect">
            <a:avLst/>
          </a:prstGeom>
          <a:noFill/>
          <a:ln>
            <a:noFill/>
          </a:ln>
        </p:spPr>
        <p:txBody>
          <a:bodyPr anchorCtr="0" anchor="b" bIns="0" lIns="0" spcFirstLastPara="1" rIns="0" wrap="square" tIns="0">
            <a:noAutofit/>
          </a:bodyPr>
          <a:lstStyle>
            <a:lvl1pPr lvl="0" algn="l">
              <a:spcBef>
                <a:spcPts val="0"/>
              </a:spcBef>
              <a:spcAft>
                <a:spcPts val="0"/>
              </a:spcAft>
              <a:buClr>
                <a:schemeClr val="accent2"/>
              </a:buClr>
              <a:buSzPts val="2800"/>
              <a:buFont typeface="Arial"/>
              <a:buNone/>
              <a:defRPr>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2"/>
          <p:cNvSpPr txBox="1"/>
          <p:nvPr>
            <p:ph idx="12" type="sldNum"/>
          </p:nvPr>
        </p:nvSpPr>
        <p:spPr>
          <a:xfrm>
            <a:off x="8686800" y="4767263"/>
            <a:ext cx="457200"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2"/>
          <p:cNvSpPr txBox="1"/>
          <p:nvPr>
            <p:ph idx="1" type="body"/>
          </p:nvPr>
        </p:nvSpPr>
        <p:spPr>
          <a:xfrm>
            <a:off x="428264" y="1431925"/>
            <a:ext cx="8185913" cy="29733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200"/>
              </a:spcBef>
              <a:spcAft>
                <a:spcPts val="0"/>
              </a:spcAft>
              <a:buClr>
                <a:schemeClr val="dk2"/>
              </a:buClr>
              <a:buSzPts val="1700"/>
              <a:buNone/>
              <a:defRPr>
                <a:solidFill>
                  <a:schemeClr val="dk2"/>
                </a:solidFill>
              </a:defRPr>
            </a:lvl1pPr>
            <a:lvl2pPr indent="-228600" lvl="1" marL="914400" algn="l">
              <a:lnSpc>
                <a:spcPct val="100000"/>
              </a:lnSpc>
              <a:spcBef>
                <a:spcPts val="600"/>
              </a:spcBef>
              <a:spcAft>
                <a:spcPts val="0"/>
              </a:spcAft>
              <a:buClr>
                <a:srgbClr val="3B495A"/>
              </a:buClr>
              <a:buSzPts val="1700"/>
              <a:buNone/>
              <a:defRPr/>
            </a:lvl2pPr>
            <a:lvl3pPr indent="-336550" lvl="2" marL="1371600" algn="l">
              <a:lnSpc>
                <a:spcPct val="100000"/>
              </a:lnSpc>
              <a:spcBef>
                <a:spcPts val="600"/>
              </a:spcBef>
              <a:spcAft>
                <a:spcPts val="0"/>
              </a:spcAft>
              <a:buClr>
                <a:srgbClr val="3B495A"/>
              </a:buClr>
              <a:buSzPts val="1700"/>
              <a:buChar char="•"/>
              <a:defRPr/>
            </a:lvl3pPr>
            <a:lvl4pPr indent="-317500" lvl="3" marL="1828800" algn="l">
              <a:lnSpc>
                <a:spcPct val="100000"/>
              </a:lnSpc>
              <a:spcBef>
                <a:spcPts val="600"/>
              </a:spcBef>
              <a:spcAft>
                <a:spcPts val="0"/>
              </a:spcAft>
              <a:buClr>
                <a:srgbClr val="3B495A"/>
              </a:buClr>
              <a:buSzPts val="1400"/>
              <a:buChar char="•"/>
              <a:defRPr/>
            </a:lvl4pPr>
            <a:lvl5pPr indent="-317500" lvl="4" marL="2286000" algn="l">
              <a:lnSpc>
                <a:spcPct val="100000"/>
              </a:lnSpc>
              <a:spcBef>
                <a:spcPts val="600"/>
              </a:spcBef>
              <a:spcAft>
                <a:spcPts val="0"/>
              </a:spcAft>
              <a:buClr>
                <a:srgbClr val="3B495A"/>
              </a:buClr>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15" name="Google Shape;115;p22"/>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116" name="Google Shape;116;p22"/>
          <p:cNvSpPr txBox="1"/>
          <p:nvPr>
            <p:ph idx="11" type="ftr"/>
          </p:nvPr>
        </p:nvSpPr>
        <p:spPr>
          <a:xfrm>
            <a:off x="331840" y="4767263"/>
            <a:ext cx="3554361"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7" name="Shape 117"/>
        <p:cNvGrpSpPr/>
        <p:nvPr/>
      </p:nvGrpSpPr>
      <p:grpSpPr>
        <a:xfrm>
          <a:off x="0" y="0"/>
          <a:ext cx="0" cy="0"/>
          <a:chOff x="0" y="0"/>
          <a:chExt cx="0" cy="0"/>
        </a:xfrm>
      </p:grpSpPr>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18" name="Shape 118"/>
        <p:cNvGrpSpPr/>
        <p:nvPr/>
      </p:nvGrpSpPr>
      <p:grpSpPr>
        <a:xfrm>
          <a:off x="0" y="0"/>
          <a:ext cx="0" cy="0"/>
          <a:chOff x="0" y="0"/>
          <a:chExt cx="0" cy="0"/>
        </a:xfrm>
      </p:grpSpPr>
      <p:sp>
        <p:nvSpPr>
          <p:cNvPr id="119" name="Google Shape;11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20" name="Shape 120"/>
        <p:cNvGrpSpPr/>
        <p:nvPr/>
      </p:nvGrpSpPr>
      <p:grpSpPr>
        <a:xfrm>
          <a:off x="0" y="0"/>
          <a:ext cx="0" cy="0"/>
          <a:chOff x="0" y="0"/>
          <a:chExt cx="0" cy="0"/>
        </a:xfrm>
      </p:grpSpPr>
      <p:sp>
        <p:nvSpPr>
          <p:cNvPr id="121" name="Google Shape;121;p25"/>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22" name="Google Shape;122;p25"/>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3" name="Shape 123"/>
        <p:cNvGrpSpPr/>
        <p:nvPr/>
      </p:nvGrpSpPr>
      <p:grpSpPr>
        <a:xfrm>
          <a:off x="0" y="0"/>
          <a:ext cx="0" cy="0"/>
          <a:chOff x="0" y="0"/>
          <a:chExt cx="0" cy="0"/>
        </a:xfrm>
      </p:grpSpPr>
      <p:sp>
        <p:nvSpPr>
          <p:cNvPr id="124" name="Google Shape;124;p26"/>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25" name="Google Shape;125;p26"/>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131" name="Shape 131"/>
        <p:cNvGrpSpPr/>
        <p:nvPr/>
      </p:nvGrpSpPr>
      <p:grpSpPr>
        <a:xfrm>
          <a:off x="0" y="0"/>
          <a:ext cx="0" cy="0"/>
          <a:chOff x="0" y="0"/>
          <a:chExt cx="0" cy="0"/>
        </a:xfrm>
      </p:grpSpPr>
      <p:sp>
        <p:nvSpPr>
          <p:cNvPr id="132" name="Google Shape;132;p28"/>
          <p:cNvSpPr/>
          <p:nvPr/>
        </p:nvSpPr>
        <p:spPr>
          <a:xfrm>
            <a:off x="0" y="0"/>
            <a:ext cx="9144000" cy="1141200"/>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33" name="Google Shape;133;p28"/>
          <p:cNvPicPr preferRelativeResize="0"/>
          <p:nvPr/>
        </p:nvPicPr>
        <p:blipFill rotWithShape="1">
          <a:blip r:embed="rId2">
            <a:alphaModFix/>
          </a:blip>
          <a:srcRect b="0" l="0" r="0" t="0"/>
          <a:stretch/>
        </p:blipFill>
        <p:spPr>
          <a:xfrm>
            <a:off x="6113653" y="0"/>
            <a:ext cx="2881706" cy="5143500"/>
          </a:xfrm>
          <a:prstGeom prst="rect">
            <a:avLst/>
          </a:prstGeom>
          <a:noFill/>
          <a:ln>
            <a:noFill/>
          </a:ln>
        </p:spPr>
      </p:pic>
      <p:sp>
        <p:nvSpPr>
          <p:cNvPr id="134" name="Google Shape;134;p28"/>
          <p:cNvSpPr txBox="1"/>
          <p:nvPr>
            <p:ph type="title"/>
          </p:nvPr>
        </p:nvSpPr>
        <p:spPr>
          <a:xfrm>
            <a:off x="426246" y="256358"/>
            <a:ext cx="6891900" cy="7533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accent2"/>
              </a:buClr>
              <a:buSzPts val="2800"/>
              <a:buFont typeface="Arial"/>
              <a:buNone/>
              <a:defRPr>
                <a:solidFill>
                  <a:schemeClr val="accen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 name="Google Shape;135;p28"/>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36" name="Google Shape;136;p28"/>
          <p:cNvSpPr txBox="1"/>
          <p:nvPr>
            <p:ph idx="1" type="body"/>
          </p:nvPr>
        </p:nvSpPr>
        <p:spPr>
          <a:xfrm>
            <a:off x="430213" y="1430338"/>
            <a:ext cx="6892800" cy="298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200"/>
              </a:spcBef>
              <a:spcAft>
                <a:spcPts val="0"/>
              </a:spcAft>
              <a:buClr>
                <a:schemeClr val="dk2"/>
              </a:buClr>
              <a:buSzPts val="1700"/>
              <a:buNone/>
              <a:defRPr/>
            </a:lvl1pPr>
            <a:lvl2pPr indent="-228600" lvl="1" marL="914400" rtl="0" algn="l">
              <a:lnSpc>
                <a:spcPct val="100000"/>
              </a:lnSpc>
              <a:spcBef>
                <a:spcPts val="600"/>
              </a:spcBef>
              <a:spcAft>
                <a:spcPts val="0"/>
              </a:spcAft>
              <a:buClr>
                <a:srgbClr val="3B495A"/>
              </a:buClr>
              <a:buSzPts val="1700"/>
              <a:buNone/>
              <a:defRPr/>
            </a:lvl2pPr>
            <a:lvl3pPr indent="-336550" lvl="2" marL="1371600" rtl="0" algn="l">
              <a:lnSpc>
                <a:spcPct val="100000"/>
              </a:lnSpc>
              <a:spcBef>
                <a:spcPts val="600"/>
              </a:spcBef>
              <a:spcAft>
                <a:spcPts val="0"/>
              </a:spcAft>
              <a:buClr>
                <a:srgbClr val="3B495A"/>
              </a:buClr>
              <a:buSzPts val="1700"/>
              <a:buChar char="•"/>
              <a:defRPr/>
            </a:lvl3pPr>
            <a:lvl4pPr indent="-317500" lvl="3" marL="1828800" rtl="0" algn="l">
              <a:lnSpc>
                <a:spcPct val="100000"/>
              </a:lnSpc>
              <a:spcBef>
                <a:spcPts val="600"/>
              </a:spcBef>
              <a:spcAft>
                <a:spcPts val="0"/>
              </a:spcAft>
              <a:buClr>
                <a:srgbClr val="3B495A"/>
              </a:buClr>
              <a:buSzPts val="1400"/>
              <a:buChar char="•"/>
              <a:defRPr/>
            </a:lvl4pPr>
            <a:lvl5pPr indent="-317500" lvl="4" marL="2286000" rtl="0" algn="l">
              <a:lnSpc>
                <a:spcPct val="100000"/>
              </a:lnSpc>
              <a:spcBef>
                <a:spcPts val="600"/>
              </a:spcBef>
              <a:spcAft>
                <a:spcPts val="0"/>
              </a:spcAft>
              <a:buClr>
                <a:srgbClr val="3B495A"/>
              </a:buClr>
              <a:buSzPts val="14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pic>
        <p:nvPicPr>
          <p:cNvPr id="137" name="Google Shape;137;p28"/>
          <p:cNvPicPr preferRelativeResize="0"/>
          <p:nvPr/>
        </p:nvPicPr>
        <p:blipFill rotWithShape="1">
          <a:blip r:embed="rId3">
            <a:alphaModFix/>
          </a:blip>
          <a:srcRect b="0" l="0" r="0" t="0"/>
          <a:stretch/>
        </p:blipFill>
        <p:spPr>
          <a:xfrm>
            <a:off x="8128825" y="4832472"/>
            <a:ext cx="493740" cy="141430"/>
          </a:xfrm>
          <a:prstGeom prst="rect">
            <a:avLst/>
          </a:prstGeom>
          <a:noFill/>
          <a:ln>
            <a:noFill/>
          </a:ln>
        </p:spPr>
      </p:pic>
      <p:sp>
        <p:nvSpPr>
          <p:cNvPr id="138" name="Google Shape;138;p28"/>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secHead">
  <p:cSld name="SECTION_HEADER">
    <p:bg>
      <p:bgPr>
        <a:solidFill>
          <a:srgbClr val="004466"/>
        </a:solidFill>
      </p:bgPr>
    </p:bg>
    <p:spTree>
      <p:nvGrpSpPr>
        <p:cNvPr id="139" name="Shape 139"/>
        <p:cNvGrpSpPr/>
        <p:nvPr/>
      </p:nvGrpSpPr>
      <p:grpSpPr>
        <a:xfrm>
          <a:off x="0" y="0"/>
          <a:ext cx="0" cy="0"/>
          <a:chOff x="0" y="0"/>
          <a:chExt cx="0" cy="0"/>
        </a:xfrm>
      </p:grpSpPr>
      <p:sp>
        <p:nvSpPr>
          <p:cNvPr id="140" name="Google Shape;140;p29"/>
          <p:cNvSpPr txBox="1"/>
          <p:nvPr>
            <p:ph type="title"/>
          </p:nvPr>
        </p:nvSpPr>
        <p:spPr>
          <a:xfrm>
            <a:off x="425450" y="1143160"/>
            <a:ext cx="6477000" cy="15549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lt1"/>
              </a:buClr>
              <a:buSzPts val="2800"/>
              <a:buFont typeface="Arial"/>
              <a:buNone/>
              <a:defRPr b="1" sz="280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 name="Google Shape;141;p29"/>
          <p:cNvSpPr txBox="1"/>
          <p:nvPr>
            <p:ph idx="1" type="body"/>
          </p:nvPr>
        </p:nvSpPr>
        <p:spPr>
          <a:xfrm>
            <a:off x="425450" y="2804492"/>
            <a:ext cx="6477000" cy="1125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200"/>
              </a:spcBef>
              <a:spcAft>
                <a:spcPts val="0"/>
              </a:spcAft>
              <a:buClr>
                <a:srgbClr val="77F0FF"/>
              </a:buClr>
              <a:buSzPts val="1700"/>
              <a:buNone/>
              <a:defRPr sz="1700">
                <a:solidFill>
                  <a:srgbClr val="77F0FF"/>
                </a:solidFill>
              </a:defRPr>
            </a:lvl1pPr>
            <a:lvl2pPr indent="-228600" lvl="1" marL="914400" rtl="0" algn="l">
              <a:lnSpc>
                <a:spcPct val="100000"/>
              </a:lnSpc>
              <a:spcBef>
                <a:spcPts val="600"/>
              </a:spcBef>
              <a:spcAft>
                <a:spcPts val="0"/>
              </a:spcAft>
              <a:buClr>
                <a:srgbClr val="888888"/>
              </a:buClr>
              <a:buSzPts val="1800"/>
              <a:buNone/>
              <a:defRPr sz="1800">
                <a:solidFill>
                  <a:srgbClr val="888888"/>
                </a:solidFill>
              </a:defRPr>
            </a:lvl2pPr>
            <a:lvl3pPr indent="-228600" lvl="2" marL="1371600" rtl="0" algn="l">
              <a:lnSpc>
                <a:spcPct val="100000"/>
              </a:lnSpc>
              <a:spcBef>
                <a:spcPts val="600"/>
              </a:spcBef>
              <a:spcAft>
                <a:spcPts val="0"/>
              </a:spcAft>
              <a:buClr>
                <a:srgbClr val="888888"/>
              </a:buClr>
              <a:buSzPts val="1600"/>
              <a:buNone/>
              <a:defRPr sz="1600">
                <a:solidFill>
                  <a:srgbClr val="888888"/>
                </a:solidFill>
              </a:defRPr>
            </a:lvl3pPr>
            <a:lvl4pPr indent="-228600" lvl="3" marL="1828800" rtl="0" algn="l">
              <a:lnSpc>
                <a:spcPct val="100000"/>
              </a:lnSpc>
              <a:spcBef>
                <a:spcPts val="600"/>
              </a:spcBef>
              <a:spcAft>
                <a:spcPts val="0"/>
              </a:spcAft>
              <a:buClr>
                <a:srgbClr val="888888"/>
              </a:buClr>
              <a:buSzPts val="1400"/>
              <a:buNone/>
              <a:defRPr sz="1400">
                <a:solidFill>
                  <a:srgbClr val="888888"/>
                </a:solidFill>
              </a:defRPr>
            </a:lvl4pPr>
            <a:lvl5pPr indent="-228600" lvl="4" marL="2286000" rtl="0" algn="l">
              <a:lnSpc>
                <a:spcPct val="100000"/>
              </a:lnSpc>
              <a:spcBef>
                <a:spcPts val="60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42" name="Google Shape;142;p29"/>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b="0" i="0" sz="900" u="none" cap="none" strike="noStrike">
                <a:solidFill>
                  <a:schemeClr val="lt1"/>
                </a:solidFill>
                <a:latin typeface="Arial"/>
                <a:ea typeface="Arial"/>
                <a:cs typeface="Arial"/>
                <a:sym typeface="Arial"/>
              </a:defRPr>
            </a:lvl1pPr>
            <a:lvl2pPr indent="0" lvl="1" marL="0" rtl="0" algn="l">
              <a:spcBef>
                <a:spcPts val="0"/>
              </a:spcBef>
              <a:buNone/>
              <a:defRPr b="0" i="0" sz="900" u="none" cap="none" strike="noStrike">
                <a:solidFill>
                  <a:schemeClr val="lt1"/>
                </a:solidFill>
                <a:latin typeface="Arial"/>
                <a:ea typeface="Arial"/>
                <a:cs typeface="Arial"/>
                <a:sym typeface="Arial"/>
              </a:defRPr>
            </a:lvl2pPr>
            <a:lvl3pPr indent="0" lvl="2" marL="0" rtl="0" algn="l">
              <a:spcBef>
                <a:spcPts val="0"/>
              </a:spcBef>
              <a:buNone/>
              <a:defRPr b="0" i="0" sz="900" u="none" cap="none" strike="noStrike">
                <a:solidFill>
                  <a:schemeClr val="lt1"/>
                </a:solidFill>
                <a:latin typeface="Arial"/>
                <a:ea typeface="Arial"/>
                <a:cs typeface="Arial"/>
                <a:sym typeface="Arial"/>
              </a:defRPr>
            </a:lvl3pPr>
            <a:lvl4pPr indent="0" lvl="3" marL="0" rtl="0" algn="l">
              <a:spcBef>
                <a:spcPts val="0"/>
              </a:spcBef>
              <a:buNone/>
              <a:defRPr b="0" i="0" sz="900" u="none" cap="none" strike="noStrike">
                <a:solidFill>
                  <a:schemeClr val="lt1"/>
                </a:solidFill>
                <a:latin typeface="Arial"/>
                <a:ea typeface="Arial"/>
                <a:cs typeface="Arial"/>
                <a:sym typeface="Arial"/>
              </a:defRPr>
            </a:lvl4pPr>
            <a:lvl5pPr indent="0" lvl="4" marL="0" rtl="0" algn="l">
              <a:spcBef>
                <a:spcPts val="0"/>
              </a:spcBef>
              <a:buNone/>
              <a:defRPr b="0" i="0" sz="900" u="none" cap="none" strike="noStrike">
                <a:solidFill>
                  <a:schemeClr val="lt1"/>
                </a:solidFill>
                <a:latin typeface="Arial"/>
                <a:ea typeface="Arial"/>
                <a:cs typeface="Arial"/>
                <a:sym typeface="Arial"/>
              </a:defRPr>
            </a:lvl5pPr>
            <a:lvl6pPr indent="0" lvl="5" marL="0" rtl="0" algn="l">
              <a:spcBef>
                <a:spcPts val="0"/>
              </a:spcBef>
              <a:buNone/>
              <a:defRPr b="0" i="0" sz="900" u="none" cap="none" strike="noStrike">
                <a:solidFill>
                  <a:schemeClr val="lt1"/>
                </a:solidFill>
                <a:latin typeface="Arial"/>
                <a:ea typeface="Arial"/>
                <a:cs typeface="Arial"/>
                <a:sym typeface="Arial"/>
              </a:defRPr>
            </a:lvl6pPr>
            <a:lvl7pPr indent="0" lvl="6" marL="0" rtl="0" algn="l">
              <a:spcBef>
                <a:spcPts val="0"/>
              </a:spcBef>
              <a:buNone/>
              <a:defRPr b="0" i="0" sz="900" u="none" cap="none" strike="noStrike">
                <a:solidFill>
                  <a:schemeClr val="lt1"/>
                </a:solidFill>
                <a:latin typeface="Arial"/>
                <a:ea typeface="Arial"/>
                <a:cs typeface="Arial"/>
                <a:sym typeface="Arial"/>
              </a:defRPr>
            </a:lvl7pPr>
            <a:lvl8pPr indent="0" lvl="7" marL="0" rtl="0" algn="l">
              <a:spcBef>
                <a:spcPts val="0"/>
              </a:spcBef>
              <a:buNone/>
              <a:defRPr b="0" i="0" sz="900" u="none" cap="none" strike="noStrike">
                <a:solidFill>
                  <a:schemeClr val="lt1"/>
                </a:solidFill>
                <a:latin typeface="Arial"/>
                <a:ea typeface="Arial"/>
                <a:cs typeface="Arial"/>
                <a:sym typeface="Arial"/>
              </a:defRPr>
            </a:lvl8pPr>
            <a:lvl9pPr indent="0" lvl="8" marL="0" rtl="0" algn="l">
              <a:spcBef>
                <a:spcPts val="0"/>
              </a:spcBef>
              <a:buNone/>
              <a:defRPr b="0"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43" name="Google Shape;143;p29"/>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144" name="Google Shape;144;p29"/>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pic>
        <p:nvPicPr>
          <p:cNvPr id="145" name="Google Shape;145;p29"/>
          <p:cNvPicPr preferRelativeResize="0"/>
          <p:nvPr/>
        </p:nvPicPr>
        <p:blipFill rotWithShape="1">
          <a:blip r:embed="rId3">
            <a:alphaModFix/>
          </a:blip>
          <a:srcRect b="0" l="0" r="0" t="0"/>
          <a:stretch/>
        </p:blipFill>
        <p:spPr>
          <a:xfrm>
            <a:off x="6891513" y="0"/>
            <a:ext cx="1833993" cy="5143502"/>
          </a:xfrm>
          <a:prstGeom prst="rect">
            <a:avLst/>
          </a:prstGeom>
          <a:noFill/>
          <a:ln>
            <a:noFill/>
          </a:ln>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0"/>
          <p:cNvSpPr txBox="1"/>
          <p:nvPr>
            <p:ph type="ctrTitle"/>
          </p:nvPr>
        </p:nvSpPr>
        <p:spPr>
          <a:xfrm>
            <a:off x="425450" y="1597819"/>
            <a:ext cx="6477000" cy="11025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lt1"/>
              </a:buClr>
              <a:buSzPts val="28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30"/>
          <p:cNvSpPr txBox="1"/>
          <p:nvPr>
            <p:ph idx="1" type="subTitle"/>
          </p:nvPr>
        </p:nvSpPr>
        <p:spPr>
          <a:xfrm>
            <a:off x="425450" y="2914650"/>
            <a:ext cx="6400800" cy="1314600"/>
          </a:xfrm>
          <a:prstGeom prst="rect">
            <a:avLst/>
          </a:prstGeom>
          <a:noFill/>
          <a:ln>
            <a:noFill/>
          </a:ln>
        </p:spPr>
        <p:txBody>
          <a:bodyPr anchorCtr="0" anchor="t" bIns="0" lIns="0" spcFirstLastPara="1" rIns="0" wrap="square" tIns="0">
            <a:noAutofit/>
          </a:bodyPr>
          <a:lstStyle>
            <a:lvl1pPr lvl="0" rtl="0" algn="l">
              <a:lnSpc>
                <a:spcPct val="100000"/>
              </a:lnSpc>
              <a:spcBef>
                <a:spcPts val="1200"/>
              </a:spcBef>
              <a:spcAft>
                <a:spcPts val="0"/>
              </a:spcAft>
              <a:buClr>
                <a:srgbClr val="77F0FF"/>
              </a:buClr>
              <a:buSzPts val="1700"/>
              <a:buNone/>
              <a:defRPr>
                <a:solidFill>
                  <a:srgbClr val="77F0FF"/>
                </a:solidFill>
              </a:defRPr>
            </a:lvl1pPr>
            <a:lvl2pPr lvl="1" rtl="0" algn="ctr">
              <a:lnSpc>
                <a:spcPct val="100000"/>
              </a:lnSpc>
              <a:spcBef>
                <a:spcPts val="600"/>
              </a:spcBef>
              <a:spcAft>
                <a:spcPts val="0"/>
              </a:spcAft>
              <a:buClr>
                <a:srgbClr val="888888"/>
              </a:buClr>
              <a:buSzPts val="1700"/>
              <a:buNone/>
              <a:defRPr>
                <a:solidFill>
                  <a:srgbClr val="888888"/>
                </a:solidFill>
              </a:defRPr>
            </a:lvl2pPr>
            <a:lvl3pPr lvl="2" rtl="0" algn="ctr">
              <a:lnSpc>
                <a:spcPct val="100000"/>
              </a:lnSpc>
              <a:spcBef>
                <a:spcPts val="600"/>
              </a:spcBef>
              <a:spcAft>
                <a:spcPts val="0"/>
              </a:spcAft>
              <a:buClr>
                <a:srgbClr val="888888"/>
              </a:buClr>
              <a:buSzPts val="1700"/>
              <a:buNone/>
              <a:defRPr>
                <a:solidFill>
                  <a:srgbClr val="888888"/>
                </a:solidFill>
              </a:defRPr>
            </a:lvl3pPr>
            <a:lvl4pPr lvl="3" rtl="0" algn="ctr">
              <a:lnSpc>
                <a:spcPct val="100000"/>
              </a:lnSpc>
              <a:spcBef>
                <a:spcPts val="600"/>
              </a:spcBef>
              <a:spcAft>
                <a:spcPts val="0"/>
              </a:spcAft>
              <a:buClr>
                <a:srgbClr val="888888"/>
              </a:buClr>
              <a:buSzPts val="1400"/>
              <a:buNone/>
              <a:defRPr>
                <a:solidFill>
                  <a:srgbClr val="888888"/>
                </a:solidFill>
              </a:defRPr>
            </a:lvl4pPr>
            <a:lvl5pPr lvl="4" rtl="0" algn="ctr">
              <a:lnSpc>
                <a:spcPct val="100000"/>
              </a:lnSpc>
              <a:spcBef>
                <a:spcPts val="600"/>
              </a:spcBef>
              <a:spcAft>
                <a:spcPts val="0"/>
              </a:spcAft>
              <a:buClr>
                <a:srgbClr val="888888"/>
              </a:buClr>
              <a:buSzPts val="14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pic>
        <p:nvPicPr>
          <p:cNvPr id="149" name="Google Shape;149;p30"/>
          <p:cNvPicPr preferRelativeResize="0"/>
          <p:nvPr/>
        </p:nvPicPr>
        <p:blipFill rotWithShape="1">
          <a:blip r:embed="rId3">
            <a:alphaModFix/>
          </a:blip>
          <a:srcRect b="0" l="0" r="0" t="0"/>
          <a:stretch/>
        </p:blipFill>
        <p:spPr>
          <a:xfrm>
            <a:off x="425449" y="189598"/>
            <a:ext cx="941877" cy="149844"/>
          </a:xfrm>
          <a:prstGeom prst="rect">
            <a:avLst/>
          </a:prstGeom>
          <a:noFill/>
          <a:ln>
            <a:noFill/>
          </a:ln>
        </p:spPr>
      </p:pic>
      <p:grpSp>
        <p:nvGrpSpPr>
          <p:cNvPr id="150" name="Google Shape;150;p30"/>
          <p:cNvGrpSpPr/>
          <p:nvPr/>
        </p:nvGrpSpPr>
        <p:grpSpPr>
          <a:xfrm>
            <a:off x="7296452" y="187684"/>
            <a:ext cx="1411141" cy="103602"/>
            <a:chOff x="7339138" y="244638"/>
            <a:chExt cx="1370040" cy="100584"/>
          </a:xfrm>
        </p:grpSpPr>
        <p:pic>
          <p:nvPicPr>
            <p:cNvPr id="151" name="Google Shape;151;p30"/>
            <p:cNvPicPr preferRelativeResize="0"/>
            <p:nvPr/>
          </p:nvPicPr>
          <p:blipFill rotWithShape="1">
            <a:blip r:embed="rId4">
              <a:alphaModFix/>
            </a:blip>
            <a:srcRect b="0" l="0" r="0" t="0"/>
            <a:stretch/>
          </p:blipFill>
          <p:spPr>
            <a:xfrm>
              <a:off x="7339138" y="244638"/>
              <a:ext cx="351142" cy="100584"/>
            </a:xfrm>
            <a:prstGeom prst="rect">
              <a:avLst/>
            </a:prstGeom>
            <a:noFill/>
            <a:ln>
              <a:noFill/>
            </a:ln>
          </p:spPr>
        </p:pic>
        <p:pic>
          <p:nvPicPr>
            <p:cNvPr id="152" name="Google Shape;152;p30"/>
            <p:cNvPicPr preferRelativeResize="0"/>
            <p:nvPr/>
          </p:nvPicPr>
          <p:blipFill rotWithShape="1">
            <a:blip r:embed="rId5">
              <a:alphaModFix/>
            </a:blip>
            <a:srcRect b="0" l="0" r="0" t="0"/>
            <a:stretch/>
          </p:blipFill>
          <p:spPr>
            <a:xfrm>
              <a:off x="7750384" y="251723"/>
              <a:ext cx="958794" cy="86415"/>
            </a:xfrm>
            <a:prstGeom prst="rect">
              <a:avLst/>
            </a:prstGeom>
            <a:noFill/>
            <a:ln>
              <a:noFill/>
            </a:ln>
          </p:spPr>
        </p:pic>
      </p:gr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icture">
  <p:cSld name="Text + picture">
    <p:spTree>
      <p:nvGrpSpPr>
        <p:cNvPr id="153" name="Shape 153"/>
        <p:cNvGrpSpPr/>
        <p:nvPr/>
      </p:nvGrpSpPr>
      <p:grpSpPr>
        <a:xfrm>
          <a:off x="0" y="0"/>
          <a:ext cx="0" cy="0"/>
          <a:chOff x="0" y="0"/>
          <a:chExt cx="0" cy="0"/>
        </a:xfrm>
      </p:grpSpPr>
      <p:sp>
        <p:nvSpPr>
          <p:cNvPr id="154" name="Google Shape;154;p31"/>
          <p:cNvSpPr/>
          <p:nvPr/>
        </p:nvSpPr>
        <p:spPr>
          <a:xfrm>
            <a:off x="0" y="0"/>
            <a:ext cx="9144000" cy="1141200"/>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 name="Google Shape;155;p31"/>
          <p:cNvSpPr txBox="1"/>
          <p:nvPr>
            <p:ph type="title"/>
          </p:nvPr>
        </p:nvSpPr>
        <p:spPr>
          <a:xfrm>
            <a:off x="426246" y="256358"/>
            <a:ext cx="6891900" cy="7533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accent2"/>
              </a:buClr>
              <a:buSzPts val="2800"/>
              <a:buFont typeface="Arial"/>
              <a:buNone/>
              <a:defRPr>
                <a:solidFill>
                  <a:schemeClr val="accen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p31"/>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57" name="Google Shape;157;p31"/>
          <p:cNvSpPr/>
          <p:nvPr>
            <p:ph idx="2" type="pic"/>
          </p:nvPr>
        </p:nvSpPr>
        <p:spPr>
          <a:xfrm>
            <a:off x="5984081" y="1438397"/>
            <a:ext cx="2763000" cy="2959800"/>
          </a:xfrm>
          <a:prstGeom prst="rect">
            <a:avLst/>
          </a:prstGeom>
          <a:noFill/>
          <a:ln>
            <a:noFill/>
          </a:ln>
        </p:spPr>
      </p:sp>
      <p:sp>
        <p:nvSpPr>
          <p:cNvPr id="158" name="Google Shape;158;p31"/>
          <p:cNvSpPr txBox="1"/>
          <p:nvPr>
            <p:ph idx="1" type="body"/>
          </p:nvPr>
        </p:nvSpPr>
        <p:spPr>
          <a:xfrm>
            <a:off x="430213" y="1430338"/>
            <a:ext cx="5351400" cy="2973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200"/>
              </a:spcBef>
              <a:spcAft>
                <a:spcPts val="0"/>
              </a:spcAft>
              <a:buClr>
                <a:schemeClr val="dk2"/>
              </a:buClr>
              <a:buSzPts val="1700"/>
              <a:buNone/>
              <a:defRPr/>
            </a:lvl1pPr>
            <a:lvl2pPr indent="-228600" lvl="1" marL="914400" rtl="0" algn="l">
              <a:lnSpc>
                <a:spcPct val="100000"/>
              </a:lnSpc>
              <a:spcBef>
                <a:spcPts val="600"/>
              </a:spcBef>
              <a:spcAft>
                <a:spcPts val="0"/>
              </a:spcAft>
              <a:buClr>
                <a:srgbClr val="3B495A"/>
              </a:buClr>
              <a:buSzPts val="1700"/>
              <a:buNone/>
              <a:defRPr/>
            </a:lvl2pPr>
            <a:lvl3pPr indent="-336550" lvl="2" marL="1371600" rtl="0" algn="l">
              <a:lnSpc>
                <a:spcPct val="100000"/>
              </a:lnSpc>
              <a:spcBef>
                <a:spcPts val="600"/>
              </a:spcBef>
              <a:spcAft>
                <a:spcPts val="0"/>
              </a:spcAft>
              <a:buClr>
                <a:srgbClr val="3B495A"/>
              </a:buClr>
              <a:buSzPts val="1700"/>
              <a:buChar char="•"/>
              <a:defRPr/>
            </a:lvl3pPr>
            <a:lvl4pPr indent="-317500" lvl="3" marL="1828800" rtl="0" algn="l">
              <a:lnSpc>
                <a:spcPct val="100000"/>
              </a:lnSpc>
              <a:spcBef>
                <a:spcPts val="600"/>
              </a:spcBef>
              <a:spcAft>
                <a:spcPts val="0"/>
              </a:spcAft>
              <a:buClr>
                <a:srgbClr val="3B495A"/>
              </a:buClr>
              <a:buSzPts val="1400"/>
              <a:buChar char="•"/>
              <a:defRPr/>
            </a:lvl4pPr>
            <a:lvl5pPr indent="-317500" lvl="4" marL="2286000" rtl="0" algn="l">
              <a:lnSpc>
                <a:spcPct val="100000"/>
              </a:lnSpc>
              <a:spcBef>
                <a:spcPts val="600"/>
              </a:spcBef>
              <a:spcAft>
                <a:spcPts val="0"/>
              </a:spcAft>
              <a:buClr>
                <a:srgbClr val="3B495A"/>
              </a:buClr>
              <a:buSzPts val="14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pic>
        <p:nvPicPr>
          <p:cNvPr id="159" name="Google Shape;159;p31"/>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160" name="Google Shape;160;p31"/>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picture">
  <p:cSld name="One picture">
    <p:spTree>
      <p:nvGrpSpPr>
        <p:cNvPr id="161" name="Shape 161"/>
        <p:cNvGrpSpPr/>
        <p:nvPr/>
      </p:nvGrpSpPr>
      <p:grpSpPr>
        <a:xfrm>
          <a:off x="0" y="0"/>
          <a:ext cx="0" cy="0"/>
          <a:chOff x="0" y="0"/>
          <a:chExt cx="0" cy="0"/>
        </a:xfrm>
      </p:grpSpPr>
      <p:sp>
        <p:nvSpPr>
          <p:cNvPr id="162" name="Google Shape;162;p32"/>
          <p:cNvSpPr/>
          <p:nvPr/>
        </p:nvSpPr>
        <p:spPr>
          <a:xfrm>
            <a:off x="0" y="0"/>
            <a:ext cx="9144000" cy="1141200"/>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32"/>
          <p:cNvSpPr txBox="1"/>
          <p:nvPr>
            <p:ph type="title"/>
          </p:nvPr>
        </p:nvSpPr>
        <p:spPr>
          <a:xfrm>
            <a:off x="426245" y="256358"/>
            <a:ext cx="8184900" cy="7533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accent2"/>
              </a:buClr>
              <a:buSzPts val="2800"/>
              <a:buFont typeface="Arial"/>
              <a:buNone/>
              <a:defRPr>
                <a:solidFill>
                  <a:schemeClr val="accen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32"/>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pic>
        <p:nvPicPr>
          <p:cNvPr id="165" name="Google Shape;165;p32"/>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166" name="Google Shape;166;p32"/>
          <p:cNvSpPr/>
          <p:nvPr>
            <p:ph idx="2" type="pic"/>
          </p:nvPr>
        </p:nvSpPr>
        <p:spPr>
          <a:xfrm>
            <a:off x="438943" y="1440657"/>
            <a:ext cx="8183700" cy="2976600"/>
          </a:xfrm>
          <a:prstGeom prst="rect">
            <a:avLst/>
          </a:prstGeom>
          <a:noFill/>
          <a:ln>
            <a:noFill/>
          </a:ln>
        </p:spPr>
      </p:sp>
      <p:sp>
        <p:nvSpPr>
          <p:cNvPr id="167" name="Google Shape;167;p32"/>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s">
  <p:cSld name="Two pictures">
    <p:spTree>
      <p:nvGrpSpPr>
        <p:cNvPr id="168" name="Shape 168"/>
        <p:cNvGrpSpPr/>
        <p:nvPr/>
      </p:nvGrpSpPr>
      <p:grpSpPr>
        <a:xfrm>
          <a:off x="0" y="0"/>
          <a:ext cx="0" cy="0"/>
          <a:chOff x="0" y="0"/>
          <a:chExt cx="0" cy="0"/>
        </a:xfrm>
      </p:grpSpPr>
      <p:sp>
        <p:nvSpPr>
          <p:cNvPr id="169" name="Google Shape;169;p33"/>
          <p:cNvSpPr/>
          <p:nvPr/>
        </p:nvSpPr>
        <p:spPr>
          <a:xfrm>
            <a:off x="0" y="0"/>
            <a:ext cx="9144000" cy="1141200"/>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 name="Google Shape;170;p33"/>
          <p:cNvSpPr txBox="1"/>
          <p:nvPr>
            <p:ph type="title"/>
          </p:nvPr>
        </p:nvSpPr>
        <p:spPr>
          <a:xfrm>
            <a:off x="426245" y="256358"/>
            <a:ext cx="8184900" cy="7533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accent2"/>
              </a:buClr>
              <a:buSzPts val="2800"/>
              <a:buFont typeface="Arial"/>
              <a:buNone/>
              <a:defRPr>
                <a:solidFill>
                  <a:schemeClr val="accen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33"/>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pic>
        <p:nvPicPr>
          <p:cNvPr id="172" name="Google Shape;172;p33"/>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173" name="Google Shape;173;p33"/>
          <p:cNvSpPr/>
          <p:nvPr>
            <p:ph idx="2" type="pic"/>
          </p:nvPr>
        </p:nvSpPr>
        <p:spPr>
          <a:xfrm>
            <a:off x="438944" y="1440657"/>
            <a:ext cx="4021200" cy="2976600"/>
          </a:xfrm>
          <a:prstGeom prst="rect">
            <a:avLst/>
          </a:prstGeom>
          <a:noFill/>
          <a:ln>
            <a:noFill/>
          </a:ln>
        </p:spPr>
      </p:sp>
      <p:sp>
        <p:nvSpPr>
          <p:cNvPr id="174" name="Google Shape;174;p33"/>
          <p:cNvSpPr/>
          <p:nvPr>
            <p:ph idx="3" type="pic"/>
          </p:nvPr>
        </p:nvSpPr>
        <p:spPr>
          <a:xfrm>
            <a:off x="4691063" y="1440657"/>
            <a:ext cx="3931500" cy="2976600"/>
          </a:xfrm>
          <a:prstGeom prst="rect">
            <a:avLst/>
          </a:prstGeom>
          <a:noFill/>
          <a:ln>
            <a:noFill/>
          </a:ln>
        </p:spPr>
      </p:sp>
      <p:sp>
        <p:nvSpPr>
          <p:cNvPr id="175" name="Google Shape;175;p33"/>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cSld name="End">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4"/>
          <p:cNvSpPr txBox="1"/>
          <p:nvPr>
            <p:ph type="ctrTitle"/>
          </p:nvPr>
        </p:nvSpPr>
        <p:spPr>
          <a:xfrm>
            <a:off x="425450" y="1706136"/>
            <a:ext cx="5642700" cy="11025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lt1"/>
              </a:buClr>
              <a:buSzPts val="4000"/>
              <a:buFont typeface="Arial"/>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8" name="Google Shape;178;p34"/>
          <p:cNvSpPr txBox="1"/>
          <p:nvPr>
            <p:ph idx="1" type="subTitle"/>
          </p:nvPr>
        </p:nvSpPr>
        <p:spPr>
          <a:xfrm>
            <a:off x="425450" y="2914650"/>
            <a:ext cx="5179200" cy="1314600"/>
          </a:xfrm>
          <a:prstGeom prst="rect">
            <a:avLst/>
          </a:prstGeom>
          <a:noFill/>
          <a:ln>
            <a:noFill/>
          </a:ln>
        </p:spPr>
        <p:txBody>
          <a:bodyPr anchorCtr="0" anchor="t" bIns="0" lIns="0" spcFirstLastPara="1" rIns="0" wrap="square" tIns="0">
            <a:noAutofit/>
          </a:bodyPr>
          <a:lstStyle>
            <a:lvl1pPr lvl="0" rtl="0" algn="l">
              <a:lnSpc>
                <a:spcPct val="100000"/>
              </a:lnSpc>
              <a:spcBef>
                <a:spcPts val="1200"/>
              </a:spcBef>
              <a:spcAft>
                <a:spcPts val="0"/>
              </a:spcAft>
              <a:buClr>
                <a:schemeClr val="lt1"/>
              </a:buClr>
              <a:buSzPts val="1400"/>
              <a:buNone/>
              <a:defRPr b="0" sz="1400">
                <a:solidFill>
                  <a:schemeClr val="lt1"/>
                </a:solidFill>
              </a:defRPr>
            </a:lvl1pPr>
            <a:lvl2pPr lvl="1" rtl="0" algn="ctr">
              <a:lnSpc>
                <a:spcPct val="100000"/>
              </a:lnSpc>
              <a:spcBef>
                <a:spcPts val="600"/>
              </a:spcBef>
              <a:spcAft>
                <a:spcPts val="0"/>
              </a:spcAft>
              <a:buClr>
                <a:srgbClr val="888888"/>
              </a:buClr>
              <a:buSzPts val="1700"/>
              <a:buNone/>
              <a:defRPr>
                <a:solidFill>
                  <a:srgbClr val="888888"/>
                </a:solidFill>
              </a:defRPr>
            </a:lvl2pPr>
            <a:lvl3pPr lvl="2" rtl="0" algn="ctr">
              <a:lnSpc>
                <a:spcPct val="100000"/>
              </a:lnSpc>
              <a:spcBef>
                <a:spcPts val="600"/>
              </a:spcBef>
              <a:spcAft>
                <a:spcPts val="0"/>
              </a:spcAft>
              <a:buClr>
                <a:srgbClr val="888888"/>
              </a:buClr>
              <a:buSzPts val="1700"/>
              <a:buNone/>
              <a:defRPr>
                <a:solidFill>
                  <a:srgbClr val="888888"/>
                </a:solidFill>
              </a:defRPr>
            </a:lvl3pPr>
            <a:lvl4pPr lvl="3" rtl="0" algn="ctr">
              <a:lnSpc>
                <a:spcPct val="100000"/>
              </a:lnSpc>
              <a:spcBef>
                <a:spcPts val="600"/>
              </a:spcBef>
              <a:spcAft>
                <a:spcPts val="0"/>
              </a:spcAft>
              <a:buClr>
                <a:srgbClr val="888888"/>
              </a:buClr>
              <a:buSzPts val="1400"/>
              <a:buNone/>
              <a:defRPr>
                <a:solidFill>
                  <a:srgbClr val="888888"/>
                </a:solidFill>
              </a:defRPr>
            </a:lvl4pPr>
            <a:lvl5pPr lvl="4" rtl="0" algn="ctr">
              <a:lnSpc>
                <a:spcPct val="100000"/>
              </a:lnSpc>
              <a:spcBef>
                <a:spcPts val="600"/>
              </a:spcBef>
              <a:spcAft>
                <a:spcPts val="0"/>
              </a:spcAft>
              <a:buClr>
                <a:srgbClr val="888888"/>
              </a:buClr>
              <a:buSzPts val="14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pic>
        <p:nvPicPr>
          <p:cNvPr id="179" name="Google Shape;179;p34"/>
          <p:cNvPicPr preferRelativeResize="0"/>
          <p:nvPr/>
        </p:nvPicPr>
        <p:blipFill rotWithShape="1">
          <a:blip r:embed="rId3">
            <a:alphaModFix/>
          </a:blip>
          <a:srcRect b="0" l="0" r="0" t="0"/>
          <a:stretch/>
        </p:blipFill>
        <p:spPr>
          <a:xfrm>
            <a:off x="425449" y="189598"/>
            <a:ext cx="941877" cy="149844"/>
          </a:xfrm>
          <a:prstGeom prst="rect">
            <a:avLst/>
          </a:prstGeom>
          <a:noFill/>
          <a:ln>
            <a:noFill/>
          </a:ln>
        </p:spPr>
      </p:pic>
      <p:pic>
        <p:nvPicPr>
          <p:cNvPr id="180" name="Google Shape;180;p34"/>
          <p:cNvPicPr preferRelativeResize="0"/>
          <p:nvPr/>
        </p:nvPicPr>
        <p:blipFill rotWithShape="1">
          <a:blip r:embed="rId4">
            <a:alphaModFix/>
          </a:blip>
          <a:srcRect b="0" l="0" r="0" t="0"/>
          <a:stretch/>
        </p:blipFill>
        <p:spPr>
          <a:xfrm>
            <a:off x="7171576" y="193830"/>
            <a:ext cx="1551737" cy="141380"/>
          </a:xfrm>
          <a:prstGeom prst="rect">
            <a:avLst/>
          </a:prstGeom>
          <a:noFill/>
          <a:ln>
            <a:noFill/>
          </a:ln>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 Agenda">
  <p:cSld name="Overview / Agenda">
    <p:bg>
      <p:bgPr>
        <a:solidFill>
          <a:srgbClr val="004466"/>
        </a:solidFill>
      </p:bgPr>
    </p:bg>
    <p:spTree>
      <p:nvGrpSpPr>
        <p:cNvPr id="181" name="Shape 181"/>
        <p:cNvGrpSpPr/>
        <p:nvPr/>
      </p:nvGrpSpPr>
      <p:grpSpPr>
        <a:xfrm>
          <a:off x="0" y="0"/>
          <a:ext cx="0" cy="0"/>
          <a:chOff x="0" y="0"/>
          <a:chExt cx="0" cy="0"/>
        </a:xfrm>
      </p:grpSpPr>
      <p:sp>
        <p:nvSpPr>
          <p:cNvPr id="182" name="Google Shape;182;p35"/>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900">
                <a:solidFill>
                  <a:schemeClr val="lt1"/>
                </a:solidFill>
                <a:latin typeface="Arial"/>
                <a:ea typeface="Arial"/>
                <a:cs typeface="Arial"/>
                <a:sym typeface="Arial"/>
              </a:defRPr>
            </a:lvl1pPr>
            <a:lvl2pPr indent="0" lvl="1" marL="0" rtl="0" algn="l">
              <a:spcBef>
                <a:spcPts val="0"/>
              </a:spcBef>
              <a:buNone/>
              <a:defRPr sz="900">
                <a:solidFill>
                  <a:schemeClr val="lt1"/>
                </a:solidFill>
                <a:latin typeface="Arial"/>
                <a:ea typeface="Arial"/>
                <a:cs typeface="Arial"/>
                <a:sym typeface="Arial"/>
              </a:defRPr>
            </a:lvl2pPr>
            <a:lvl3pPr indent="0" lvl="2" marL="0" rtl="0" algn="l">
              <a:spcBef>
                <a:spcPts val="0"/>
              </a:spcBef>
              <a:buNone/>
              <a:defRPr sz="900">
                <a:solidFill>
                  <a:schemeClr val="lt1"/>
                </a:solidFill>
                <a:latin typeface="Arial"/>
                <a:ea typeface="Arial"/>
                <a:cs typeface="Arial"/>
                <a:sym typeface="Arial"/>
              </a:defRPr>
            </a:lvl3pPr>
            <a:lvl4pPr indent="0" lvl="3" marL="0" rtl="0" algn="l">
              <a:spcBef>
                <a:spcPts val="0"/>
              </a:spcBef>
              <a:buNone/>
              <a:defRPr sz="900">
                <a:solidFill>
                  <a:schemeClr val="lt1"/>
                </a:solidFill>
                <a:latin typeface="Arial"/>
                <a:ea typeface="Arial"/>
                <a:cs typeface="Arial"/>
                <a:sym typeface="Arial"/>
              </a:defRPr>
            </a:lvl4pPr>
            <a:lvl5pPr indent="0" lvl="4" marL="0" rtl="0" algn="l">
              <a:spcBef>
                <a:spcPts val="0"/>
              </a:spcBef>
              <a:buNone/>
              <a:defRPr sz="900">
                <a:solidFill>
                  <a:schemeClr val="lt1"/>
                </a:solidFill>
                <a:latin typeface="Arial"/>
                <a:ea typeface="Arial"/>
                <a:cs typeface="Arial"/>
                <a:sym typeface="Arial"/>
              </a:defRPr>
            </a:lvl5pPr>
            <a:lvl6pPr indent="0" lvl="5" marL="0" rtl="0" algn="l">
              <a:spcBef>
                <a:spcPts val="0"/>
              </a:spcBef>
              <a:buNone/>
              <a:defRPr sz="900">
                <a:solidFill>
                  <a:schemeClr val="lt1"/>
                </a:solidFill>
                <a:latin typeface="Arial"/>
                <a:ea typeface="Arial"/>
                <a:cs typeface="Arial"/>
                <a:sym typeface="Arial"/>
              </a:defRPr>
            </a:lvl6pPr>
            <a:lvl7pPr indent="0" lvl="6" marL="0" rtl="0" algn="l">
              <a:spcBef>
                <a:spcPts val="0"/>
              </a:spcBef>
              <a:buNone/>
              <a:defRPr sz="900">
                <a:solidFill>
                  <a:schemeClr val="lt1"/>
                </a:solidFill>
                <a:latin typeface="Arial"/>
                <a:ea typeface="Arial"/>
                <a:cs typeface="Arial"/>
                <a:sym typeface="Arial"/>
              </a:defRPr>
            </a:lvl7pPr>
            <a:lvl8pPr indent="0" lvl="7" marL="0" rtl="0" algn="l">
              <a:spcBef>
                <a:spcPts val="0"/>
              </a:spcBef>
              <a:buNone/>
              <a:defRPr sz="900">
                <a:solidFill>
                  <a:schemeClr val="lt1"/>
                </a:solidFill>
                <a:latin typeface="Arial"/>
                <a:ea typeface="Arial"/>
                <a:cs typeface="Arial"/>
                <a:sym typeface="Arial"/>
              </a:defRPr>
            </a:lvl8pPr>
            <a:lvl9pPr indent="0" lvl="8" marL="0" rtl="0" algn="l">
              <a:spcBef>
                <a:spcPts val="0"/>
              </a:spcBef>
              <a:buNone/>
              <a:defRPr sz="9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83" name="Google Shape;183;p35"/>
          <p:cNvSpPr txBox="1"/>
          <p:nvPr>
            <p:ph idx="1" type="body"/>
          </p:nvPr>
        </p:nvSpPr>
        <p:spPr>
          <a:xfrm>
            <a:off x="430213" y="290513"/>
            <a:ext cx="6726300" cy="4476900"/>
          </a:xfrm>
          <a:prstGeom prst="rect">
            <a:avLst/>
          </a:prstGeom>
          <a:noFill/>
          <a:ln>
            <a:noFill/>
          </a:ln>
        </p:spPr>
        <p:txBody>
          <a:bodyPr anchorCtr="0" anchor="ctr" bIns="0" lIns="0" spcFirstLastPara="1" rIns="0" wrap="square" tIns="0">
            <a:noAutofit/>
          </a:bodyPr>
          <a:lstStyle>
            <a:lvl1pPr indent="-330200" lvl="0" marL="457200" rtl="0" algn="l">
              <a:lnSpc>
                <a:spcPct val="100000"/>
              </a:lnSpc>
              <a:spcBef>
                <a:spcPts val="600"/>
              </a:spcBef>
              <a:spcAft>
                <a:spcPts val="0"/>
              </a:spcAft>
              <a:buClr>
                <a:schemeClr val="lt1"/>
              </a:buClr>
              <a:buSzPts val="1600"/>
              <a:buFont typeface="Arial"/>
              <a:buAutoNum type="arabicPeriod"/>
              <a:defRPr sz="1600">
                <a:solidFill>
                  <a:schemeClr val="lt1"/>
                </a:solidFill>
              </a:defRPr>
            </a:lvl1pPr>
            <a:lvl2pPr indent="-228600" lvl="1" marL="914400" rtl="0" algn="l">
              <a:lnSpc>
                <a:spcPct val="100000"/>
              </a:lnSpc>
              <a:spcBef>
                <a:spcPts val="600"/>
              </a:spcBef>
              <a:spcAft>
                <a:spcPts val="0"/>
              </a:spcAft>
              <a:buClr>
                <a:schemeClr val="lt1"/>
              </a:buClr>
              <a:buSzPts val="1700"/>
              <a:buNone/>
              <a:defRPr>
                <a:solidFill>
                  <a:schemeClr val="lt1"/>
                </a:solidFill>
              </a:defRPr>
            </a:lvl2pPr>
            <a:lvl3pPr indent="-336550" lvl="2" marL="1371600" rtl="0" algn="l">
              <a:lnSpc>
                <a:spcPct val="100000"/>
              </a:lnSpc>
              <a:spcBef>
                <a:spcPts val="600"/>
              </a:spcBef>
              <a:spcAft>
                <a:spcPts val="0"/>
              </a:spcAft>
              <a:buClr>
                <a:schemeClr val="lt1"/>
              </a:buClr>
              <a:buSzPts val="1700"/>
              <a:buChar char="•"/>
              <a:defRPr>
                <a:solidFill>
                  <a:schemeClr val="lt1"/>
                </a:solidFill>
              </a:defRPr>
            </a:lvl3pPr>
            <a:lvl4pPr indent="-317500" lvl="3" marL="1828800" rtl="0" algn="l">
              <a:lnSpc>
                <a:spcPct val="100000"/>
              </a:lnSpc>
              <a:spcBef>
                <a:spcPts val="600"/>
              </a:spcBef>
              <a:spcAft>
                <a:spcPts val="0"/>
              </a:spcAft>
              <a:buClr>
                <a:schemeClr val="lt1"/>
              </a:buClr>
              <a:buSzPts val="1400"/>
              <a:buChar char="•"/>
              <a:defRPr>
                <a:solidFill>
                  <a:schemeClr val="lt1"/>
                </a:solidFill>
              </a:defRPr>
            </a:lvl4pPr>
            <a:lvl5pPr indent="-317500" lvl="4" marL="2286000" rtl="0" algn="l">
              <a:lnSpc>
                <a:spcPct val="100000"/>
              </a:lnSpc>
              <a:spcBef>
                <a:spcPts val="600"/>
              </a:spcBef>
              <a:spcAft>
                <a:spcPts val="0"/>
              </a:spcAft>
              <a:buClr>
                <a:schemeClr val="lt1"/>
              </a:buClr>
              <a:buSzPts val="1400"/>
              <a:buChar char="•"/>
              <a:defRPr>
                <a:solidFill>
                  <a:schemeClr val="lt1"/>
                </a:solidFil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pic>
        <p:nvPicPr>
          <p:cNvPr id="184" name="Google Shape;184;p35"/>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185" name="Google Shape;185;p35"/>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p:cSld name="Picture">
    <p:spTree>
      <p:nvGrpSpPr>
        <p:cNvPr id="186" name="Shape 186"/>
        <p:cNvGrpSpPr/>
        <p:nvPr/>
      </p:nvGrpSpPr>
      <p:grpSpPr>
        <a:xfrm>
          <a:off x="0" y="0"/>
          <a:ext cx="0" cy="0"/>
          <a:chOff x="0" y="0"/>
          <a:chExt cx="0" cy="0"/>
        </a:xfrm>
      </p:grpSpPr>
      <p:sp>
        <p:nvSpPr>
          <p:cNvPr id="187" name="Google Shape;187;p36"/>
          <p:cNvSpPr/>
          <p:nvPr/>
        </p:nvSpPr>
        <p:spPr>
          <a:xfrm>
            <a:off x="0" y="0"/>
            <a:ext cx="9144000" cy="1141200"/>
          </a:xfrm>
          <a:prstGeom prst="rect">
            <a:avLst/>
          </a:prstGeom>
          <a:solidFill>
            <a:srgbClr val="E4E4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36"/>
          <p:cNvSpPr txBox="1"/>
          <p:nvPr>
            <p:ph type="title"/>
          </p:nvPr>
        </p:nvSpPr>
        <p:spPr>
          <a:xfrm>
            <a:off x="426245" y="256358"/>
            <a:ext cx="8184900" cy="753300"/>
          </a:xfrm>
          <a:prstGeom prst="rect">
            <a:avLst/>
          </a:prstGeom>
          <a:noFill/>
          <a:ln>
            <a:noFill/>
          </a:ln>
        </p:spPr>
        <p:txBody>
          <a:bodyPr anchorCtr="0" anchor="b" bIns="0" lIns="0" spcFirstLastPara="1" rIns="0" wrap="square" tIns="0">
            <a:noAutofit/>
          </a:bodyPr>
          <a:lstStyle>
            <a:lvl1pPr lvl="0" rtl="0" algn="l">
              <a:spcBef>
                <a:spcPts val="0"/>
              </a:spcBef>
              <a:spcAft>
                <a:spcPts val="0"/>
              </a:spcAft>
              <a:buClr>
                <a:schemeClr val="accent2"/>
              </a:buClr>
              <a:buSzPts val="2800"/>
              <a:buFont typeface="Arial"/>
              <a:buNone/>
              <a:defRPr>
                <a:solidFill>
                  <a:schemeClr val="accen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36"/>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90" name="Google Shape;190;p36"/>
          <p:cNvSpPr txBox="1"/>
          <p:nvPr>
            <p:ph idx="1" type="body"/>
          </p:nvPr>
        </p:nvSpPr>
        <p:spPr>
          <a:xfrm>
            <a:off x="428264" y="1431925"/>
            <a:ext cx="8185800" cy="2973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200"/>
              </a:spcBef>
              <a:spcAft>
                <a:spcPts val="0"/>
              </a:spcAft>
              <a:buClr>
                <a:schemeClr val="dk2"/>
              </a:buClr>
              <a:buSzPts val="1700"/>
              <a:buNone/>
              <a:defRPr>
                <a:solidFill>
                  <a:schemeClr val="dk2"/>
                </a:solidFill>
              </a:defRPr>
            </a:lvl1pPr>
            <a:lvl2pPr indent="-228600" lvl="1" marL="914400" rtl="0" algn="l">
              <a:lnSpc>
                <a:spcPct val="100000"/>
              </a:lnSpc>
              <a:spcBef>
                <a:spcPts val="600"/>
              </a:spcBef>
              <a:spcAft>
                <a:spcPts val="0"/>
              </a:spcAft>
              <a:buClr>
                <a:srgbClr val="3B495A"/>
              </a:buClr>
              <a:buSzPts val="1700"/>
              <a:buNone/>
              <a:defRPr/>
            </a:lvl2pPr>
            <a:lvl3pPr indent="-336550" lvl="2" marL="1371600" rtl="0" algn="l">
              <a:lnSpc>
                <a:spcPct val="100000"/>
              </a:lnSpc>
              <a:spcBef>
                <a:spcPts val="600"/>
              </a:spcBef>
              <a:spcAft>
                <a:spcPts val="0"/>
              </a:spcAft>
              <a:buClr>
                <a:srgbClr val="3B495A"/>
              </a:buClr>
              <a:buSzPts val="1700"/>
              <a:buChar char="•"/>
              <a:defRPr/>
            </a:lvl3pPr>
            <a:lvl4pPr indent="-317500" lvl="3" marL="1828800" rtl="0" algn="l">
              <a:lnSpc>
                <a:spcPct val="100000"/>
              </a:lnSpc>
              <a:spcBef>
                <a:spcPts val="600"/>
              </a:spcBef>
              <a:spcAft>
                <a:spcPts val="0"/>
              </a:spcAft>
              <a:buClr>
                <a:srgbClr val="3B495A"/>
              </a:buClr>
              <a:buSzPts val="1400"/>
              <a:buChar char="•"/>
              <a:defRPr/>
            </a:lvl4pPr>
            <a:lvl5pPr indent="-317500" lvl="4" marL="2286000" rtl="0" algn="l">
              <a:lnSpc>
                <a:spcPct val="100000"/>
              </a:lnSpc>
              <a:spcBef>
                <a:spcPts val="600"/>
              </a:spcBef>
              <a:spcAft>
                <a:spcPts val="0"/>
              </a:spcAft>
              <a:buClr>
                <a:srgbClr val="3B495A"/>
              </a:buClr>
              <a:buSzPts val="14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pic>
        <p:nvPicPr>
          <p:cNvPr id="191" name="Google Shape;191;p36"/>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
        <p:nvSpPr>
          <p:cNvPr id="192" name="Google Shape;192;p36"/>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3" name="Shape 193"/>
        <p:cNvGrpSpPr/>
        <p:nvPr/>
      </p:nvGrpSpPr>
      <p:grpSpPr>
        <a:xfrm>
          <a:off x="0" y="0"/>
          <a:ext cx="0" cy="0"/>
          <a:chOff x="0" y="0"/>
          <a:chExt cx="0" cy="0"/>
        </a:xfrm>
      </p:grpSpPr>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94" name="Shape 194"/>
        <p:cNvGrpSpPr/>
        <p:nvPr/>
      </p:nvGrpSpPr>
      <p:grpSpPr>
        <a:xfrm>
          <a:off x="0" y="0"/>
          <a:ext cx="0" cy="0"/>
          <a:chOff x="0" y="0"/>
          <a:chExt cx="0" cy="0"/>
        </a:xfrm>
      </p:grpSpPr>
      <p:sp>
        <p:nvSpPr>
          <p:cNvPr id="195" name="Google Shape;19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6" name="Shape 196"/>
        <p:cNvGrpSpPr/>
        <p:nvPr/>
      </p:nvGrpSpPr>
      <p:grpSpPr>
        <a:xfrm>
          <a:off x="0" y="0"/>
          <a:ext cx="0" cy="0"/>
          <a:chOff x="0" y="0"/>
          <a:chExt cx="0" cy="0"/>
        </a:xfrm>
      </p:grpSpPr>
      <p:sp>
        <p:nvSpPr>
          <p:cNvPr id="197" name="Google Shape;197;p39"/>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98" name="Google Shape;198;p39"/>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9" name="Shape 199"/>
        <p:cNvGrpSpPr/>
        <p:nvPr/>
      </p:nvGrpSpPr>
      <p:grpSpPr>
        <a:xfrm>
          <a:off x="0" y="0"/>
          <a:ext cx="0" cy="0"/>
          <a:chOff x="0" y="0"/>
          <a:chExt cx="0" cy="0"/>
        </a:xfrm>
      </p:grpSpPr>
      <p:sp>
        <p:nvSpPr>
          <p:cNvPr id="200" name="Google Shape;200;p40"/>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201" name="Google Shape;201;p40"/>
          <p:cNvPicPr preferRelativeResize="0"/>
          <p:nvPr/>
        </p:nvPicPr>
        <p:blipFill rotWithShape="1">
          <a:blip r:embed="rId2">
            <a:alphaModFix/>
          </a:blip>
          <a:srcRect b="0" l="0" r="0" t="0"/>
          <a:stretch/>
        </p:blipFill>
        <p:spPr>
          <a:xfrm>
            <a:off x="8128825" y="4832472"/>
            <a:ext cx="493740" cy="1414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26246" y="256358"/>
            <a:ext cx="6891768" cy="753439"/>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26246" y="1431925"/>
            <a:ext cx="6891768" cy="3162697"/>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200"/>
              </a:spcBef>
              <a:spcAft>
                <a:spcPts val="0"/>
              </a:spcAft>
              <a:buClr>
                <a:schemeClr val="dk2"/>
              </a:buClr>
              <a:buSzPts val="1700"/>
              <a:buFont typeface="Arial"/>
              <a:buNone/>
              <a:defRPr b="1" i="0" sz="17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rgbClr val="3B495A"/>
              </a:buClr>
              <a:buSzPts val="1700"/>
              <a:buFont typeface="Arial"/>
              <a:buNone/>
              <a:defRPr b="0" i="0" sz="1700" u="none" cap="none" strike="noStrike">
                <a:solidFill>
                  <a:srgbClr val="3B495A"/>
                </a:solidFill>
                <a:latin typeface="Arial"/>
                <a:ea typeface="Arial"/>
                <a:cs typeface="Arial"/>
                <a:sym typeface="Arial"/>
              </a:defRPr>
            </a:lvl2pPr>
            <a:lvl3pPr indent="-336550" lvl="2" marL="1371600" marR="0" rtl="0" algn="l">
              <a:lnSpc>
                <a:spcPct val="100000"/>
              </a:lnSpc>
              <a:spcBef>
                <a:spcPts val="600"/>
              </a:spcBef>
              <a:spcAft>
                <a:spcPts val="0"/>
              </a:spcAft>
              <a:buClr>
                <a:srgbClr val="3B495A"/>
              </a:buClr>
              <a:buSzPts val="1700"/>
              <a:buFont typeface="Arial"/>
              <a:buChar char="•"/>
              <a:defRPr b="0" i="0" sz="1700" u="none" cap="none" strike="noStrike">
                <a:solidFill>
                  <a:srgbClr val="3B495A"/>
                </a:solidFill>
                <a:latin typeface="Arial"/>
                <a:ea typeface="Arial"/>
                <a:cs typeface="Arial"/>
                <a:sym typeface="Arial"/>
              </a:defRPr>
            </a:lvl3pPr>
            <a:lvl4pPr indent="-317500" lvl="3" marL="1828800" marR="0" rtl="0" algn="l">
              <a:lnSpc>
                <a:spcPct val="100000"/>
              </a:lnSpc>
              <a:spcBef>
                <a:spcPts val="600"/>
              </a:spcBef>
              <a:spcAft>
                <a:spcPts val="0"/>
              </a:spcAft>
              <a:buClr>
                <a:srgbClr val="3B495A"/>
              </a:buClr>
              <a:buSzPts val="1400"/>
              <a:buFont typeface="Arial"/>
              <a:buChar char="•"/>
              <a:defRPr b="0" i="0" sz="1400" u="none" cap="none" strike="noStrike">
                <a:solidFill>
                  <a:srgbClr val="3B495A"/>
                </a:solidFill>
                <a:latin typeface="Arial"/>
                <a:ea typeface="Arial"/>
                <a:cs typeface="Arial"/>
                <a:sym typeface="Arial"/>
              </a:defRPr>
            </a:lvl4pPr>
            <a:lvl5pPr indent="-317500" lvl="4" marL="2286000" marR="0" rtl="0" algn="l">
              <a:lnSpc>
                <a:spcPct val="100000"/>
              </a:lnSpc>
              <a:spcBef>
                <a:spcPts val="600"/>
              </a:spcBef>
              <a:spcAft>
                <a:spcPts val="0"/>
              </a:spcAft>
              <a:buClr>
                <a:srgbClr val="3B495A"/>
              </a:buClr>
              <a:buSzPts val="1400"/>
              <a:buFont typeface="Arial"/>
              <a:buChar char="•"/>
              <a:defRPr b="0" i="0" sz="1400" u="none" cap="none" strike="noStrike">
                <a:solidFill>
                  <a:srgbClr val="3B495A"/>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13"/>
          <p:cNvSpPr txBox="1"/>
          <p:nvPr>
            <p:ph idx="12" type="sldNum"/>
          </p:nvPr>
        </p:nvSpPr>
        <p:spPr>
          <a:xfrm>
            <a:off x="8686800" y="4767263"/>
            <a:ext cx="457200" cy="27384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900" u="none" cap="none" strike="noStrike">
                <a:solidFill>
                  <a:schemeClr val="accent2"/>
                </a:solidFill>
                <a:latin typeface="Arial"/>
                <a:ea typeface="Arial"/>
                <a:cs typeface="Arial"/>
                <a:sym typeface="Arial"/>
              </a:defRPr>
            </a:lvl1pPr>
            <a:lvl2pPr indent="0" lvl="1" marL="0" marR="0" rtl="0" algn="l">
              <a:spcBef>
                <a:spcPts val="0"/>
              </a:spcBef>
              <a:buNone/>
              <a:defRPr b="0" i="0" sz="900" u="none" cap="none" strike="noStrike">
                <a:solidFill>
                  <a:schemeClr val="accent2"/>
                </a:solidFill>
                <a:latin typeface="Arial"/>
                <a:ea typeface="Arial"/>
                <a:cs typeface="Arial"/>
                <a:sym typeface="Arial"/>
              </a:defRPr>
            </a:lvl2pPr>
            <a:lvl3pPr indent="0" lvl="2" marL="0" marR="0" rtl="0" algn="l">
              <a:spcBef>
                <a:spcPts val="0"/>
              </a:spcBef>
              <a:buNone/>
              <a:defRPr b="0" i="0" sz="900" u="none" cap="none" strike="noStrike">
                <a:solidFill>
                  <a:schemeClr val="accent2"/>
                </a:solidFill>
                <a:latin typeface="Arial"/>
                <a:ea typeface="Arial"/>
                <a:cs typeface="Arial"/>
                <a:sym typeface="Arial"/>
              </a:defRPr>
            </a:lvl3pPr>
            <a:lvl4pPr indent="0" lvl="3" marL="0" marR="0" rtl="0" algn="l">
              <a:spcBef>
                <a:spcPts val="0"/>
              </a:spcBef>
              <a:buNone/>
              <a:defRPr b="0" i="0" sz="900" u="none" cap="none" strike="noStrike">
                <a:solidFill>
                  <a:schemeClr val="accent2"/>
                </a:solidFill>
                <a:latin typeface="Arial"/>
                <a:ea typeface="Arial"/>
                <a:cs typeface="Arial"/>
                <a:sym typeface="Arial"/>
              </a:defRPr>
            </a:lvl4pPr>
            <a:lvl5pPr indent="0" lvl="4" marL="0" marR="0" rtl="0" algn="l">
              <a:spcBef>
                <a:spcPts val="0"/>
              </a:spcBef>
              <a:buNone/>
              <a:defRPr b="0" i="0" sz="900" u="none" cap="none" strike="noStrike">
                <a:solidFill>
                  <a:schemeClr val="accent2"/>
                </a:solidFill>
                <a:latin typeface="Arial"/>
                <a:ea typeface="Arial"/>
                <a:cs typeface="Arial"/>
                <a:sym typeface="Arial"/>
              </a:defRPr>
            </a:lvl5pPr>
            <a:lvl6pPr indent="0" lvl="5" marL="0" marR="0" rtl="0" algn="l">
              <a:spcBef>
                <a:spcPts val="0"/>
              </a:spcBef>
              <a:buNone/>
              <a:defRPr b="0" i="0" sz="900" u="none" cap="none" strike="noStrike">
                <a:solidFill>
                  <a:schemeClr val="accent2"/>
                </a:solidFill>
                <a:latin typeface="Arial"/>
                <a:ea typeface="Arial"/>
                <a:cs typeface="Arial"/>
                <a:sym typeface="Arial"/>
              </a:defRPr>
            </a:lvl6pPr>
            <a:lvl7pPr indent="0" lvl="6" marL="0" marR="0" rtl="0" algn="l">
              <a:spcBef>
                <a:spcPts val="0"/>
              </a:spcBef>
              <a:buNone/>
              <a:defRPr b="0" i="0" sz="900" u="none" cap="none" strike="noStrike">
                <a:solidFill>
                  <a:schemeClr val="accent2"/>
                </a:solidFill>
                <a:latin typeface="Arial"/>
                <a:ea typeface="Arial"/>
                <a:cs typeface="Arial"/>
                <a:sym typeface="Arial"/>
              </a:defRPr>
            </a:lvl7pPr>
            <a:lvl8pPr indent="0" lvl="7" marL="0" marR="0" rtl="0" algn="l">
              <a:spcBef>
                <a:spcPts val="0"/>
              </a:spcBef>
              <a:buNone/>
              <a:defRPr b="0" i="0" sz="900" u="none" cap="none" strike="noStrike">
                <a:solidFill>
                  <a:schemeClr val="accent2"/>
                </a:solidFill>
                <a:latin typeface="Arial"/>
                <a:ea typeface="Arial"/>
                <a:cs typeface="Arial"/>
                <a:sym typeface="Arial"/>
              </a:defRPr>
            </a:lvl8pPr>
            <a:lvl9pPr indent="0" lvl="8" marL="0" marR="0" rtl="0" algn="l">
              <a:spcBef>
                <a:spcPts val="0"/>
              </a:spcBef>
              <a:buNone/>
              <a:defRPr b="0" i="0" sz="900" u="none" cap="none" strike="noStrike">
                <a:solidFill>
                  <a:schemeClr val="accen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4" name="Google Shape;54;p13"/>
          <p:cNvSpPr txBox="1"/>
          <p:nvPr>
            <p:ph idx="11" type="ftr"/>
          </p:nvPr>
        </p:nvSpPr>
        <p:spPr>
          <a:xfrm>
            <a:off x="331840" y="4767263"/>
            <a:ext cx="3554361" cy="27463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27"/>
          <p:cNvSpPr txBox="1"/>
          <p:nvPr>
            <p:ph type="title"/>
          </p:nvPr>
        </p:nvSpPr>
        <p:spPr>
          <a:xfrm>
            <a:off x="426246" y="256358"/>
            <a:ext cx="6891900" cy="7533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chemeClr val="accent2"/>
              </a:buClr>
              <a:buSzPts val="2800"/>
              <a:buFont typeface="Arial"/>
              <a:buNone/>
              <a:defRPr b="1" i="0" sz="2800" u="none" cap="none" strike="noStrike">
                <a:solidFill>
                  <a:schemeClr val="accent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8" name="Google Shape;128;p27"/>
          <p:cNvSpPr txBox="1"/>
          <p:nvPr>
            <p:ph idx="1" type="body"/>
          </p:nvPr>
        </p:nvSpPr>
        <p:spPr>
          <a:xfrm>
            <a:off x="426246" y="1431925"/>
            <a:ext cx="6891900" cy="3162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200"/>
              </a:spcBef>
              <a:spcAft>
                <a:spcPts val="0"/>
              </a:spcAft>
              <a:buClr>
                <a:schemeClr val="dk2"/>
              </a:buClr>
              <a:buSzPts val="1700"/>
              <a:buFont typeface="Arial"/>
              <a:buNone/>
              <a:defRPr b="1" i="0" sz="17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rgbClr val="3B495A"/>
              </a:buClr>
              <a:buSzPts val="1700"/>
              <a:buFont typeface="Arial"/>
              <a:buNone/>
              <a:defRPr b="0" i="0" sz="1700" u="none" cap="none" strike="noStrike">
                <a:solidFill>
                  <a:srgbClr val="3B495A"/>
                </a:solidFill>
                <a:latin typeface="Arial"/>
                <a:ea typeface="Arial"/>
                <a:cs typeface="Arial"/>
                <a:sym typeface="Arial"/>
              </a:defRPr>
            </a:lvl2pPr>
            <a:lvl3pPr indent="-336550" lvl="2" marL="1371600" marR="0" rtl="0" algn="l">
              <a:lnSpc>
                <a:spcPct val="100000"/>
              </a:lnSpc>
              <a:spcBef>
                <a:spcPts val="600"/>
              </a:spcBef>
              <a:spcAft>
                <a:spcPts val="0"/>
              </a:spcAft>
              <a:buClr>
                <a:srgbClr val="3B495A"/>
              </a:buClr>
              <a:buSzPts val="1700"/>
              <a:buFont typeface="Arial"/>
              <a:buChar char="•"/>
              <a:defRPr b="0" i="0" sz="1700" u="none" cap="none" strike="noStrike">
                <a:solidFill>
                  <a:srgbClr val="3B495A"/>
                </a:solidFill>
                <a:latin typeface="Arial"/>
                <a:ea typeface="Arial"/>
                <a:cs typeface="Arial"/>
                <a:sym typeface="Arial"/>
              </a:defRPr>
            </a:lvl3pPr>
            <a:lvl4pPr indent="-317500" lvl="3" marL="1828800" marR="0" rtl="0" algn="l">
              <a:lnSpc>
                <a:spcPct val="100000"/>
              </a:lnSpc>
              <a:spcBef>
                <a:spcPts val="600"/>
              </a:spcBef>
              <a:spcAft>
                <a:spcPts val="0"/>
              </a:spcAft>
              <a:buClr>
                <a:srgbClr val="3B495A"/>
              </a:buClr>
              <a:buSzPts val="1400"/>
              <a:buFont typeface="Arial"/>
              <a:buChar char="•"/>
              <a:defRPr b="0" i="0" sz="1400" u="none" cap="none" strike="noStrike">
                <a:solidFill>
                  <a:srgbClr val="3B495A"/>
                </a:solidFill>
                <a:latin typeface="Arial"/>
                <a:ea typeface="Arial"/>
                <a:cs typeface="Arial"/>
                <a:sym typeface="Arial"/>
              </a:defRPr>
            </a:lvl4pPr>
            <a:lvl5pPr indent="-317500" lvl="4" marL="2286000" marR="0" rtl="0" algn="l">
              <a:lnSpc>
                <a:spcPct val="100000"/>
              </a:lnSpc>
              <a:spcBef>
                <a:spcPts val="600"/>
              </a:spcBef>
              <a:spcAft>
                <a:spcPts val="0"/>
              </a:spcAft>
              <a:buClr>
                <a:srgbClr val="3B495A"/>
              </a:buClr>
              <a:buSzPts val="1400"/>
              <a:buFont typeface="Arial"/>
              <a:buChar char="•"/>
              <a:defRPr b="0" i="0" sz="1400" u="none" cap="none" strike="noStrike">
                <a:solidFill>
                  <a:srgbClr val="3B495A"/>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9" name="Google Shape;129;p27"/>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900" u="none" cap="none" strike="noStrike">
                <a:solidFill>
                  <a:schemeClr val="accent2"/>
                </a:solidFill>
                <a:latin typeface="Arial"/>
                <a:ea typeface="Arial"/>
                <a:cs typeface="Arial"/>
                <a:sym typeface="Arial"/>
              </a:defRPr>
            </a:lvl1pPr>
            <a:lvl2pPr indent="0" lvl="1" marL="0" marR="0" rtl="0" algn="l">
              <a:spcBef>
                <a:spcPts val="0"/>
              </a:spcBef>
              <a:buNone/>
              <a:defRPr b="0" i="0" sz="900" u="none" cap="none" strike="noStrike">
                <a:solidFill>
                  <a:schemeClr val="accent2"/>
                </a:solidFill>
                <a:latin typeface="Arial"/>
                <a:ea typeface="Arial"/>
                <a:cs typeface="Arial"/>
                <a:sym typeface="Arial"/>
              </a:defRPr>
            </a:lvl2pPr>
            <a:lvl3pPr indent="0" lvl="2" marL="0" marR="0" rtl="0" algn="l">
              <a:spcBef>
                <a:spcPts val="0"/>
              </a:spcBef>
              <a:buNone/>
              <a:defRPr b="0" i="0" sz="900" u="none" cap="none" strike="noStrike">
                <a:solidFill>
                  <a:schemeClr val="accent2"/>
                </a:solidFill>
                <a:latin typeface="Arial"/>
                <a:ea typeface="Arial"/>
                <a:cs typeface="Arial"/>
                <a:sym typeface="Arial"/>
              </a:defRPr>
            </a:lvl3pPr>
            <a:lvl4pPr indent="0" lvl="3" marL="0" marR="0" rtl="0" algn="l">
              <a:spcBef>
                <a:spcPts val="0"/>
              </a:spcBef>
              <a:buNone/>
              <a:defRPr b="0" i="0" sz="900" u="none" cap="none" strike="noStrike">
                <a:solidFill>
                  <a:schemeClr val="accent2"/>
                </a:solidFill>
                <a:latin typeface="Arial"/>
                <a:ea typeface="Arial"/>
                <a:cs typeface="Arial"/>
                <a:sym typeface="Arial"/>
              </a:defRPr>
            </a:lvl4pPr>
            <a:lvl5pPr indent="0" lvl="4" marL="0" marR="0" rtl="0" algn="l">
              <a:spcBef>
                <a:spcPts val="0"/>
              </a:spcBef>
              <a:buNone/>
              <a:defRPr b="0" i="0" sz="900" u="none" cap="none" strike="noStrike">
                <a:solidFill>
                  <a:schemeClr val="accent2"/>
                </a:solidFill>
                <a:latin typeface="Arial"/>
                <a:ea typeface="Arial"/>
                <a:cs typeface="Arial"/>
                <a:sym typeface="Arial"/>
              </a:defRPr>
            </a:lvl5pPr>
            <a:lvl6pPr indent="0" lvl="5" marL="0" marR="0" rtl="0" algn="l">
              <a:spcBef>
                <a:spcPts val="0"/>
              </a:spcBef>
              <a:buNone/>
              <a:defRPr b="0" i="0" sz="900" u="none" cap="none" strike="noStrike">
                <a:solidFill>
                  <a:schemeClr val="accent2"/>
                </a:solidFill>
                <a:latin typeface="Arial"/>
                <a:ea typeface="Arial"/>
                <a:cs typeface="Arial"/>
                <a:sym typeface="Arial"/>
              </a:defRPr>
            </a:lvl6pPr>
            <a:lvl7pPr indent="0" lvl="6" marL="0" marR="0" rtl="0" algn="l">
              <a:spcBef>
                <a:spcPts val="0"/>
              </a:spcBef>
              <a:buNone/>
              <a:defRPr b="0" i="0" sz="900" u="none" cap="none" strike="noStrike">
                <a:solidFill>
                  <a:schemeClr val="accent2"/>
                </a:solidFill>
                <a:latin typeface="Arial"/>
                <a:ea typeface="Arial"/>
                <a:cs typeface="Arial"/>
                <a:sym typeface="Arial"/>
              </a:defRPr>
            </a:lvl7pPr>
            <a:lvl8pPr indent="0" lvl="7" marL="0" marR="0" rtl="0" algn="l">
              <a:spcBef>
                <a:spcPts val="0"/>
              </a:spcBef>
              <a:buNone/>
              <a:defRPr b="0" i="0" sz="900" u="none" cap="none" strike="noStrike">
                <a:solidFill>
                  <a:schemeClr val="accent2"/>
                </a:solidFill>
                <a:latin typeface="Arial"/>
                <a:ea typeface="Arial"/>
                <a:cs typeface="Arial"/>
                <a:sym typeface="Arial"/>
              </a:defRPr>
            </a:lvl8pPr>
            <a:lvl9pPr indent="0" lvl="8" marL="0" marR="0" rtl="0" algn="l">
              <a:spcBef>
                <a:spcPts val="0"/>
              </a:spcBef>
              <a:buNone/>
              <a:defRPr b="0" i="0" sz="900" u="none" cap="none" strike="noStrike">
                <a:solidFill>
                  <a:schemeClr val="accen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27"/>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hyperlink" Target="https://www.sciencedirect.com/science/article/pii/S0004370202003703?via%3Dihub"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hyperlink" Target="https://arxiv.org/abs/2406.15379"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www.poetryfoundation.org/poems/56824/tell-all-the-truth-but-tell-it-slant-1263" TargetMode="External"/><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hyperlink" Target="https://arxiv.org/abs/2405.14782" TargetMode="External"/><Relationship Id="rId4" Type="http://schemas.openxmlformats.org/officeDocument/2006/relationships/hyperlink" Target="https://huggingface.co/blog/clefourrier/llm-evaluation" TargetMode="External"/><Relationship Id="rId9" Type="http://schemas.openxmlformats.org/officeDocument/2006/relationships/hyperlink" Target="https://mlops.systems/posts/2024-06-25-evaluation-finetuning-manual-dataset.html" TargetMode="External"/><Relationship Id="rId5" Type="http://schemas.openxmlformats.org/officeDocument/2006/relationships/hyperlink" Target="https://hamel.dev/blog/posts/evals/#level-2-human-model-eval" TargetMode="External"/><Relationship Id="rId6" Type="http://schemas.openxmlformats.org/officeDocument/2006/relationships/hyperlink" Target="https://applied-llms.org/#evaluation-monitoring" TargetMode="External"/><Relationship Id="rId7" Type="http://schemas.openxmlformats.org/officeDocument/2006/relationships/hyperlink" Target="https://ehudreiter.com/2024/06/11/llm-vs-human-eval/" TargetMode="External"/><Relationship Id="rId8" Type="http://schemas.openxmlformats.org/officeDocument/2006/relationships/hyperlink" Target="https://ehudreiter.com/2017/01/19/types-of-nlg-evalu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huggingface.co/spaces/open-llm-leaderboard/open_llm_leaderboard" TargetMode="External"/><Relationship Id="rId4" Type="http://schemas.openxmlformats.org/officeDocument/2006/relationships/hyperlink" Target="https://huggingface.co/datasets/allenai/ai2_arc" TargetMode="External"/><Relationship Id="rId9" Type="http://schemas.openxmlformats.org/officeDocument/2006/relationships/hyperlink" Target="https://huggingface.co/datasets/openai/gsm8k" TargetMode="External"/><Relationship Id="rId5" Type="http://schemas.openxmlformats.org/officeDocument/2006/relationships/hyperlink" Target="https://arxiv.org/abs/1905.07830" TargetMode="External"/><Relationship Id="rId6" Type="http://schemas.openxmlformats.org/officeDocument/2006/relationships/hyperlink" Target="https://huggingface.co/datasets/cais/mmlu" TargetMode="External"/><Relationship Id="rId7" Type="http://schemas.openxmlformats.org/officeDocument/2006/relationships/hyperlink" Target="https://huggingface.co/datasets/truthfulqa/truthful_qa" TargetMode="External"/><Relationship Id="rId8" Type="http://schemas.openxmlformats.org/officeDocument/2006/relationships/hyperlink" Target="https://huggingface.co/datasets/allenai/winogrand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s://huggingface.co/spaces/AI-Secure/llm-trustworthy-leaderboard" TargetMode="External"/><Relationship Id="rId4" Type="http://schemas.openxmlformats.org/officeDocument/2006/relationships/image" Target="../media/image36.png"/><Relationship Id="rId5"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hyperlink" Target="https://huggingface.co/spaces/allenai/reward-bench" TargetMode="External"/><Relationship Id="rId4" Type="http://schemas.openxmlformats.org/officeDocument/2006/relationships/image" Target="../media/image37.png"/><Relationship Id="rId5"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hyperlink" Target="https://huggingface.co/spaces/optimum/llm-perf-leaderboard" TargetMode="Externa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hyperlink" Target="https://huggingface.co/spaces/allenai/WildBench" TargetMode="External"/><Relationship Id="rId4" Type="http://schemas.openxmlformats.org/officeDocument/2006/relationships/hyperlink" Target="https://huggingface.co/spaces/hallucinations-leaderboard/leaderboar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hyperlink" Target="https://huggingface.co/spaces/uonlp/open_multilingual_llm_leaderboard" TargetMode="External"/><Relationship Id="rId4" Type="http://schemas.openxmlformats.org/officeDocument/2006/relationships/hyperlink" Target="https://aclanthology.org/2023.emnlp-main.258/" TargetMode="External"/><Relationship Id="rId5" Type="http://schemas.openxmlformats.org/officeDocument/2006/relationships/hyperlink" Target="https://export.arxiv.org/abs/2406.1505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hyperlink" Target="https://arxiv.org/abs/2406.04127" TargetMode="External"/><Relationship Id="rId4" Type="http://schemas.openxmlformats.org/officeDocument/2006/relationships/hyperlink" Target="https://arxiv.org/abs/2308.1148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47.pn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30.png"/><Relationship Id="rId4" Type="http://schemas.openxmlformats.org/officeDocument/2006/relationships/hyperlink" Target="https://arxiv.org/abs/2404.13076"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35.png"/><Relationship Id="rId4" Type="http://schemas.openxmlformats.org/officeDocument/2006/relationships/image" Target="../media/image42.png"/><Relationship Id="rId5"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hyperlink" Target="https://ehudreiter.com/2024/06/11/llm-vs-human-eva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hyperlink" Target="https://www.cs.princeton.edu/~arvindn/talks/evaluating_llms_minefield/"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32.jpg"/><Relationship Id="rId4" Type="http://schemas.openxmlformats.org/officeDocument/2006/relationships/hyperlink" Target="https://www.giskard.ai/knowledge/how-to-test-ml-models-4-metamorphic-test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hyperlink" Target="https://towardsdatascience.com/https-medium-com-vishalmorde-humanizing-customer-complaints-using-nlp-algorithms-64a820cef373"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41.png"/><Relationship Id="rId4" Type="http://schemas.openxmlformats.org/officeDocument/2006/relationships/hyperlink" Target="https://aclanthology.org/P18-1079.pdf"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48.png"/><Relationship Id="rId4" Type="http://schemas.openxmlformats.org/officeDocument/2006/relationships/image" Target="../media/image38.png"/><Relationship Id="rId5" Type="http://schemas.openxmlformats.org/officeDocument/2006/relationships/hyperlink" Target="https://aclanthology.org/P18-1079.pdf"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hyperlink" Target="https://huggingface.co/spaces/tomaarsen/gliner_medium-v2.1" TargetMode="External"/><Relationship Id="rId6" Type="http://schemas.openxmlformats.org/officeDocument/2006/relationships/hyperlink" Target="https://aclanthology.org/2024.naacl-long.300/"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51.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54.png"/><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58.png"/><Relationship Id="rId4" Type="http://schemas.openxmlformats.org/officeDocument/2006/relationships/image" Target="../media/image56.png"/><Relationship Id="rId5" Type="http://schemas.openxmlformats.org/officeDocument/2006/relationships/hyperlink" Target="https://arxiv.org/abs/2307.1504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hyperlink" Target="https://llm-attacks.org/" TargetMode="External"/><Relationship Id="rId4"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5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hyperlink" Target="https://eugeneyan.com/writing/testing-ml/" TargetMode="External"/><Relationship Id="rId4" Type="http://schemas.openxmlformats.org/officeDocument/2006/relationships/image" Target="../media/image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hyperlink" Target="https://hamel.dev/blog/posts/evals/#level-1-unit-test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55.png"/><Relationship Id="rId4" Type="http://schemas.openxmlformats.org/officeDocument/2006/relationships/hyperlink" Target="https://aclanthology.org/2022.acl-long.23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1"/>
          <p:cNvSpPr txBox="1"/>
          <p:nvPr>
            <p:ph type="ctrTitle"/>
          </p:nvPr>
        </p:nvSpPr>
        <p:spPr>
          <a:xfrm>
            <a:off x="425450" y="1597819"/>
            <a:ext cx="6477000" cy="1102500"/>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lt1"/>
              </a:buClr>
              <a:buSzPts val="2800"/>
              <a:buFont typeface="Arial"/>
              <a:buNone/>
            </a:pPr>
            <a:r>
              <a:rPr lang="en"/>
              <a:t>The Many Facets of Evaluation in NLP</a:t>
            </a:r>
            <a:endParaRPr/>
          </a:p>
        </p:txBody>
      </p:sp>
      <p:sp>
        <p:nvSpPr>
          <p:cNvPr id="208" name="Google Shape;208;p41"/>
          <p:cNvSpPr txBox="1"/>
          <p:nvPr>
            <p:ph idx="1" type="subTitle"/>
          </p:nvPr>
        </p:nvSpPr>
        <p:spPr>
          <a:xfrm>
            <a:off x="425450" y="2914650"/>
            <a:ext cx="6400800" cy="42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77F0FF"/>
              </a:buClr>
              <a:buSzPts val="1700"/>
              <a:buNone/>
            </a:pPr>
            <a:r>
              <a:rPr b="0" lang="en" sz="1400">
                <a:solidFill>
                  <a:schemeClr val="lt1"/>
                </a:solidFill>
              </a:rPr>
              <a:t>Sowmya Vajjala, National Research Council, Canada</a:t>
            </a:r>
            <a:endParaRPr/>
          </a:p>
        </p:txBody>
      </p:sp>
      <p:sp>
        <p:nvSpPr>
          <p:cNvPr id="209" name="Google Shape;209;p41"/>
          <p:cNvSpPr txBox="1"/>
          <p:nvPr/>
        </p:nvSpPr>
        <p:spPr>
          <a:xfrm>
            <a:off x="502450" y="4092875"/>
            <a:ext cx="5499900" cy="338700"/>
          </a:xfrm>
          <a:prstGeom prst="rect">
            <a:avLst/>
          </a:prstGeom>
          <a:noFill/>
          <a:ln>
            <a:noFill/>
          </a:ln>
        </p:spPr>
        <p:txBody>
          <a:bodyPr anchorCtr="0" anchor="t" bIns="91425" lIns="91425" spcFirstLastPara="1" rIns="91425" wrap="square" tIns="91425">
            <a:spAutoFit/>
          </a:bodyPr>
          <a:lstStyle/>
          <a:p>
            <a:pPr indent="457200" lvl="0" marL="914400" rtl="0" algn="l">
              <a:spcBef>
                <a:spcPts val="0"/>
              </a:spcBef>
              <a:spcAft>
                <a:spcPts val="0"/>
              </a:spcAft>
              <a:buNone/>
            </a:pPr>
            <a:r>
              <a:t/>
            </a:r>
            <a:endParaRPr sz="1000"/>
          </a:p>
        </p:txBody>
      </p:sp>
      <p:sp>
        <p:nvSpPr>
          <p:cNvPr id="210" name="Google Shape;210;p41"/>
          <p:cNvSpPr txBox="1"/>
          <p:nvPr/>
        </p:nvSpPr>
        <p:spPr>
          <a:xfrm>
            <a:off x="425450" y="3692675"/>
            <a:ext cx="723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International Advanced Summer School on NLP, IIIT-H, July 2024</a:t>
            </a:r>
            <a:endParaRPr>
              <a:solidFill>
                <a:schemeClr val="lt1"/>
              </a:solidFill>
            </a:endParaRPr>
          </a:p>
          <a:p>
            <a:pPr indent="0" lvl="0" marL="0" rtl="0" algn="l">
              <a:spcBef>
                <a:spcPts val="0"/>
              </a:spcBef>
              <a:spcAft>
                <a:spcPts val="0"/>
              </a:spcAft>
              <a:buNone/>
            </a:pPr>
            <a:r>
              <a:rPr lang="en">
                <a:solidFill>
                  <a:schemeClr val="lt1"/>
                </a:solidFill>
              </a:rPr>
              <a:t>https://ltrc.iiit.ac.in/iasnlp2024/</a:t>
            </a:r>
            <a:endParaRPr>
              <a:solidFill>
                <a:schemeClr val="lt1"/>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0"/>
          <p:cNvSpPr txBox="1"/>
          <p:nvPr>
            <p:ph type="title"/>
          </p:nvPr>
        </p:nvSpPr>
        <p:spPr>
          <a:xfrm>
            <a:off x="426250" y="256350"/>
            <a:ext cx="73284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Today, a language model can tell stories</a:t>
            </a:r>
            <a:endParaRPr/>
          </a:p>
        </p:txBody>
      </p:sp>
      <p:sp>
        <p:nvSpPr>
          <p:cNvPr id="273" name="Google Shape;273;p50"/>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274" name="Google Shape;274;p50"/>
          <p:cNvPicPr preferRelativeResize="0"/>
          <p:nvPr/>
        </p:nvPicPr>
        <p:blipFill rotWithShape="1">
          <a:blip r:embed="rId3">
            <a:alphaModFix/>
          </a:blip>
          <a:srcRect b="0" l="0" r="0" t="0"/>
          <a:stretch/>
        </p:blipFill>
        <p:spPr>
          <a:xfrm>
            <a:off x="362787" y="1430350"/>
            <a:ext cx="5935562" cy="3064626"/>
          </a:xfrm>
          <a:prstGeom prst="rect">
            <a:avLst/>
          </a:prstGeom>
          <a:noFill/>
          <a:ln>
            <a:noFill/>
          </a:ln>
        </p:spPr>
      </p:pic>
      <p:sp>
        <p:nvSpPr>
          <p:cNvPr id="275" name="Google Shape;275;p50"/>
          <p:cNvSpPr txBox="1"/>
          <p:nvPr/>
        </p:nvSpPr>
        <p:spPr>
          <a:xfrm>
            <a:off x="1244250" y="4468800"/>
            <a:ext cx="5888400" cy="1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Using: </a:t>
            </a:r>
            <a:r>
              <a:rPr lang="en">
                <a:solidFill>
                  <a:srgbClr val="AB46A5"/>
                </a:solidFill>
              </a:rPr>
              <a:t>https://huggingface.co/spaces/HuggingFaceH4/zephyr-chat</a:t>
            </a:r>
            <a:endParaRPr>
              <a:solidFill>
                <a:srgbClr val="AB46A5"/>
              </a:solidFill>
            </a:endParaRPr>
          </a:p>
          <a:p>
            <a:pPr indent="0" lvl="0" marL="0" rtl="0" algn="l">
              <a:spcBef>
                <a:spcPts val="0"/>
              </a:spcBef>
              <a:spcAft>
                <a:spcPts val="0"/>
              </a:spcAft>
              <a:buNone/>
            </a:pPr>
            <a:r>
              <a:t/>
            </a:r>
            <a:endParaRPr sz="1700">
              <a:solidFill>
                <a:schemeClr val="dk2"/>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0"/>
          <p:cNvSpPr txBox="1"/>
          <p:nvPr>
            <p:ph type="title"/>
          </p:nvPr>
        </p:nvSpPr>
        <p:spPr>
          <a:xfrm>
            <a:off x="426250" y="256350"/>
            <a:ext cx="72846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is not everything</a:t>
            </a:r>
            <a:endParaRPr/>
          </a:p>
        </p:txBody>
      </p:sp>
      <p:sp>
        <p:nvSpPr>
          <p:cNvPr id="891" name="Google Shape;891;p140"/>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23850" lvl="0" marL="457200" rtl="0" algn="l">
              <a:lnSpc>
                <a:spcPct val="150000"/>
              </a:lnSpc>
              <a:spcBef>
                <a:spcPts val="1200"/>
              </a:spcBef>
              <a:spcAft>
                <a:spcPts val="0"/>
              </a:spcAft>
              <a:buClr>
                <a:schemeClr val="dk1"/>
              </a:buClr>
              <a:buSzPts val="1500"/>
              <a:buChar char="-"/>
            </a:pPr>
            <a:r>
              <a:rPr b="0" lang="en" sz="1500">
                <a:solidFill>
                  <a:schemeClr val="dk1"/>
                </a:solidFill>
              </a:rPr>
              <a:t>There are, of course, other evaluations in real-world scenarios we did not talk about here. e.g., </a:t>
            </a:r>
            <a:endParaRPr b="0" sz="1500">
              <a:solidFill>
                <a:schemeClr val="dk1"/>
              </a:solidFill>
            </a:endParaRPr>
          </a:p>
          <a:p>
            <a:pPr indent="-323850" lvl="1" marL="914400" rtl="0" algn="l">
              <a:lnSpc>
                <a:spcPct val="150000"/>
              </a:lnSpc>
              <a:spcBef>
                <a:spcPts val="0"/>
              </a:spcBef>
              <a:spcAft>
                <a:spcPts val="0"/>
              </a:spcAft>
              <a:buClr>
                <a:schemeClr val="dk1"/>
              </a:buClr>
              <a:buSzPts val="1500"/>
              <a:buChar char="-"/>
            </a:pPr>
            <a:r>
              <a:rPr b="0" lang="en" sz="1500">
                <a:solidFill>
                  <a:schemeClr val="dk1"/>
                </a:solidFill>
              </a:rPr>
              <a:t>A/B tests.</a:t>
            </a:r>
            <a:endParaRPr b="0" sz="1500">
              <a:solidFill>
                <a:schemeClr val="dk1"/>
              </a:solidFill>
            </a:endParaRPr>
          </a:p>
          <a:p>
            <a:pPr indent="-323850" lvl="1" marL="914400" rtl="0" algn="l">
              <a:lnSpc>
                <a:spcPct val="150000"/>
              </a:lnSpc>
              <a:spcBef>
                <a:spcPts val="0"/>
              </a:spcBef>
              <a:spcAft>
                <a:spcPts val="0"/>
              </a:spcAft>
              <a:buClr>
                <a:schemeClr val="dk1"/>
              </a:buClr>
              <a:buSzPts val="1500"/>
              <a:buChar char="-"/>
            </a:pPr>
            <a:r>
              <a:rPr b="0" lang="en" sz="1500">
                <a:solidFill>
                  <a:schemeClr val="dk1"/>
                </a:solidFill>
              </a:rPr>
              <a:t>The need to evaluate specific components (e.g., how is </a:t>
            </a:r>
            <a:r>
              <a:rPr lang="en" sz="1500">
                <a:solidFill>
                  <a:schemeClr val="dk1"/>
                </a:solidFill>
              </a:rPr>
              <a:t>the</a:t>
            </a:r>
            <a:r>
              <a:rPr b="0" lang="en" sz="1500">
                <a:solidFill>
                  <a:schemeClr val="dk1"/>
                </a:solidFill>
              </a:rPr>
              <a:t> data cleaning </a:t>
            </a:r>
            <a:r>
              <a:rPr lang="en" sz="1500">
                <a:solidFill>
                  <a:schemeClr val="dk1"/>
                </a:solidFill>
              </a:rPr>
              <a:t>module doing </a:t>
            </a:r>
            <a:r>
              <a:rPr b="0" lang="en" sz="1500">
                <a:solidFill>
                  <a:schemeClr val="dk1"/>
                </a:solidFill>
              </a:rPr>
              <a:t>compared to the RAG module?)</a:t>
            </a:r>
            <a:endParaRPr b="0" sz="1500">
              <a:solidFill>
                <a:schemeClr val="dk1"/>
              </a:solidFill>
            </a:endParaRPr>
          </a:p>
          <a:p>
            <a:pPr indent="-323850" lvl="1" marL="914400" rtl="0" algn="l">
              <a:lnSpc>
                <a:spcPct val="150000"/>
              </a:lnSpc>
              <a:spcBef>
                <a:spcPts val="0"/>
              </a:spcBef>
              <a:spcAft>
                <a:spcPts val="0"/>
              </a:spcAft>
              <a:buClr>
                <a:schemeClr val="dk1"/>
              </a:buClr>
              <a:buSzPts val="1500"/>
              <a:buChar char="-"/>
            </a:pPr>
            <a:r>
              <a:rPr b="0" lang="en" sz="1500">
                <a:solidFill>
                  <a:schemeClr val="dk1"/>
                </a:solidFill>
              </a:rPr>
              <a:t>Gathering feedback from users</a:t>
            </a:r>
            <a:endParaRPr b="0" sz="1500">
              <a:solidFill>
                <a:schemeClr val="dk1"/>
              </a:solidFill>
            </a:endParaRPr>
          </a:p>
          <a:p>
            <a:pPr indent="-323850" lvl="1" marL="914400" rtl="0" algn="l">
              <a:lnSpc>
                <a:spcPct val="150000"/>
              </a:lnSpc>
              <a:spcBef>
                <a:spcPts val="0"/>
              </a:spcBef>
              <a:spcAft>
                <a:spcPts val="0"/>
              </a:spcAft>
              <a:buClr>
                <a:schemeClr val="dk1"/>
              </a:buClr>
              <a:buSzPts val="1500"/>
              <a:buChar char="-"/>
            </a:pPr>
            <a:r>
              <a:rPr b="0" lang="en" sz="1500">
                <a:solidFill>
                  <a:schemeClr val="dk1"/>
                </a:solidFill>
              </a:rPr>
              <a:t>Looking into what difference the model really makes (e.g., for </a:t>
            </a:r>
            <a:r>
              <a:rPr b="0" lang="en" sz="1500">
                <a:solidFill>
                  <a:schemeClr val="dk1"/>
                </a:solidFill>
              </a:rPr>
              <a:t>revenue</a:t>
            </a:r>
            <a:r>
              <a:rPr b="0" lang="en" sz="1500">
                <a:solidFill>
                  <a:schemeClr val="dk1"/>
                </a:solidFill>
              </a:rPr>
              <a:t>, efficiency etc) </a:t>
            </a:r>
            <a:endParaRPr b="0" sz="1500">
              <a:solidFill>
                <a:schemeClr val="dk1"/>
              </a:solidFill>
            </a:endParaRPr>
          </a:p>
          <a:p>
            <a:pPr indent="0" lvl="0" marL="0" rtl="0" algn="l">
              <a:lnSpc>
                <a:spcPct val="150000"/>
              </a:lnSpc>
              <a:spcBef>
                <a:spcPts val="1200"/>
              </a:spcBef>
              <a:spcAft>
                <a:spcPts val="0"/>
              </a:spcAft>
              <a:buNone/>
            </a:pPr>
            <a:r>
              <a:rPr lang="en" sz="1500">
                <a:solidFill>
                  <a:schemeClr val="dk1"/>
                </a:solidFill>
              </a:rPr>
              <a:t> </a:t>
            </a:r>
            <a:endParaRPr sz="1500">
              <a:solidFill>
                <a:schemeClr val="dk1"/>
              </a:solidFill>
            </a:endParaRPr>
          </a:p>
          <a:p>
            <a:pPr indent="0" lvl="0" marL="0" rtl="0" algn="l">
              <a:lnSpc>
                <a:spcPct val="150000"/>
              </a:lnSpc>
              <a:spcBef>
                <a:spcPts val="1200"/>
              </a:spcBef>
              <a:spcAft>
                <a:spcPts val="600"/>
              </a:spcAft>
              <a:buNone/>
            </a:pPr>
            <a:r>
              <a:t/>
            </a:r>
            <a:endParaRPr sz="15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1"/>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Topics I aim to cover today</a:t>
            </a:r>
            <a:endParaRPr/>
          </a:p>
        </p:txBody>
      </p:sp>
      <p:sp>
        <p:nvSpPr>
          <p:cNvPr id="897" name="Google Shape;897;p141"/>
          <p:cNvSpPr txBox="1"/>
          <p:nvPr>
            <p:ph idx="1" type="body"/>
          </p:nvPr>
        </p:nvSpPr>
        <p:spPr>
          <a:xfrm>
            <a:off x="430225" y="1430350"/>
            <a:ext cx="7420500" cy="2987700"/>
          </a:xfrm>
          <a:prstGeom prst="rect">
            <a:avLst/>
          </a:prstGeom>
        </p:spPr>
        <p:txBody>
          <a:bodyPr anchorCtr="0" anchor="t" bIns="0" lIns="0" spcFirstLastPara="1" rIns="0" wrap="square" tIns="0">
            <a:noAutofit/>
          </a:bodyPr>
          <a:lstStyle/>
          <a:p>
            <a:pPr indent="-336550" lvl="0" marL="457200" rtl="0" algn="l">
              <a:lnSpc>
                <a:spcPct val="200000"/>
              </a:lnSpc>
              <a:spcBef>
                <a:spcPts val="800"/>
              </a:spcBef>
              <a:spcAft>
                <a:spcPts val="0"/>
              </a:spcAft>
              <a:buClr>
                <a:srgbClr val="0D1C2B"/>
              </a:buClr>
              <a:buSzPts val="1700"/>
              <a:buChar char="-"/>
            </a:pPr>
            <a:r>
              <a:rPr lang="en">
                <a:solidFill>
                  <a:srgbClr val="0D1C2B"/>
                </a:solidFill>
              </a:rPr>
              <a:t>NLP today - A quick overview</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lang="en">
                <a:solidFill>
                  <a:srgbClr val="0D1C2B"/>
                </a:solidFill>
              </a:rPr>
              <a:t>What is evaluation? </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lang="en">
                <a:solidFill>
                  <a:srgbClr val="0D1C2B"/>
                </a:solidFill>
              </a:rPr>
              <a:t>LLMs and Evaluation</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lang="en">
                <a:solidFill>
                  <a:srgbClr val="0D1C2B"/>
                </a:solidFill>
              </a:rPr>
              <a:t>Evaluation beyond the standard test set</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Extrinsic evaluation </a:t>
            </a:r>
            <a:endParaRPr b="0">
              <a:solidFill>
                <a:srgbClr val="0D1C2B"/>
              </a:solidFill>
            </a:endParaRPr>
          </a:p>
          <a:p>
            <a:pPr indent="0" lvl="0" marL="0" rtl="0" algn="l">
              <a:lnSpc>
                <a:spcPct val="200000"/>
              </a:lnSpc>
              <a:spcBef>
                <a:spcPts val="800"/>
              </a:spcBef>
              <a:spcAft>
                <a:spcPts val="0"/>
              </a:spcAft>
              <a:buNone/>
            </a:pPr>
            <a:r>
              <a:t/>
            </a:r>
            <a:endParaRPr b="0">
              <a:solidFill>
                <a:srgbClr val="0D1C2B"/>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42"/>
          <p:cNvSpPr txBox="1"/>
          <p:nvPr>
            <p:ph type="title"/>
          </p:nvPr>
        </p:nvSpPr>
        <p:spPr>
          <a:xfrm>
            <a:off x="425450" y="1143150"/>
            <a:ext cx="7577700" cy="1554900"/>
          </a:xfrm>
          <a:prstGeom prst="rect">
            <a:avLst/>
          </a:prstGeom>
          <a:noFill/>
          <a:ln>
            <a:noFill/>
          </a:ln>
        </p:spPr>
        <p:txBody>
          <a:bodyPr anchorCtr="0" anchor="b" bIns="0" lIns="0" spcFirstLastPara="1" rIns="0" wrap="square" tIns="0">
            <a:noAutofit/>
          </a:bodyPr>
          <a:lstStyle/>
          <a:p>
            <a:pPr indent="0" lvl="0" marL="0" rtl="0" algn="l">
              <a:lnSpc>
                <a:spcPct val="200000"/>
              </a:lnSpc>
              <a:spcBef>
                <a:spcPts val="800"/>
              </a:spcBef>
              <a:spcAft>
                <a:spcPts val="0"/>
              </a:spcAft>
              <a:buNone/>
            </a:pPr>
            <a:r>
              <a:rPr lang="en" sz="2300"/>
              <a:t>Stepping out of comfort zone:</a:t>
            </a:r>
            <a:endParaRPr sz="2300"/>
          </a:p>
        </p:txBody>
      </p:sp>
      <p:sp>
        <p:nvSpPr>
          <p:cNvPr id="904" name="Google Shape;904;p142"/>
          <p:cNvSpPr txBox="1"/>
          <p:nvPr>
            <p:ph idx="1" type="body"/>
          </p:nvPr>
        </p:nvSpPr>
        <p:spPr>
          <a:xfrm>
            <a:off x="425450" y="2804492"/>
            <a:ext cx="6477000" cy="11250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800"/>
              </a:spcBef>
              <a:spcAft>
                <a:spcPts val="0"/>
              </a:spcAft>
              <a:buClr>
                <a:schemeClr val="dk1"/>
              </a:buClr>
              <a:buSzPts val="1100"/>
              <a:buNone/>
            </a:pPr>
            <a:r>
              <a:rPr lang="en" sz="2300">
                <a:solidFill>
                  <a:schemeClr val="lt1"/>
                </a:solidFill>
              </a:rPr>
              <a:t>Extrinsic Evaluation of NLP/LLMs</a:t>
            </a:r>
            <a:endParaRPr sz="2300">
              <a:solidFill>
                <a:schemeClr val="lt1"/>
              </a:solidFill>
            </a:endParaRPr>
          </a:p>
          <a:p>
            <a:pPr indent="0" lvl="0" marL="0" rtl="0" algn="l">
              <a:lnSpc>
                <a:spcPct val="100000"/>
              </a:lnSpc>
              <a:spcBef>
                <a:spcPts val="0"/>
              </a:spcBef>
              <a:spcAft>
                <a:spcPts val="0"/>
              </a:spcAft>
              <a:buClr>
                <a:srgbClr val="77F0FF"/>
              </a:buClr>
              <a:buSzPts val="1700"/>
              <a:buNone/>
            </a:pPr>
            <a:r>
              <a:t/>
            </a:r>
            <a:endParaRPr>
              <a:solidFill>
                <a:schemeClr val="lt1"/>
              </a:solidFill>
            </a:endParaRPr>
          </a:p>
        </p:txBody>
      </p:sp>
      <p:sp>
        <p:nvSpPr>
          <p:cNvPr id="905" name="Google Shape;905;p142"/>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
              <a:t>‹#›</a:t>
            </a:fld>
            <a:endParaRPr/>
          </a:p>
        </p:txBody>
      </p:sp>
      <p:sp>
        <p:nvSpPr>
          <p:cNvPr id="906" name="Google Shape;906;p142"/>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a:t>NATIONAL RESEARCH COUNCIL CANADA</a:t>
            </a:r>
            <a:endParaRPr b="1"/>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43"/>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 beyond the Tech world?</a:t>
            </a:r>
            <a:endParaRPr/>
          </a:p>
        </p:txBody>
      </p:sp>
      <p:sp>
        <p:nvSpPr>
          <p:cNvPr id="912" name="Google Shape;912;p143"/>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LLMs are useful in a range of software application scenarios.</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Further, many disciplines have been using NLP methods (+LLMs) to focus on core problems of their own area of study.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When we go beyond the tech itself and look at its application (out in the world, or in a controlled lab experiment), our standard evaluation measures may not always be appropriate. </a:t>
            </a:r>
            <a:endParaRPr b="0">
              <a:solidFill>
                <a:schemeClr val="dk1"/>
              </a:solidFill>
            </a:endParaRPr>
          </a:p>
          <a:p>
            <a:pPr indent="0" lvl="0" marL="0" rtl="0" algn="l">
              <a:spcBef>
                <a:spcPts val="1200"/>
              </a:spcBef>
              <a:spcAft>
                <a:spcPts val="60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44"/>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918" name="Google Shape;918;p144"/>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600"/>
              </a:spcAft>
              <a:buNone/>
            </a:pPr>
            <a:r>
              <a:rPr b="0" lang="en">
                <a:solidFill>
                  <a:schemeClr val="dk1"/>
                </a:solidFill>
              </a:rPr>
              <a:t>As the final topic for today, let us take a quick look at some such scenarios pre- and post-LLMs, to get a different perspective!</a:t>
            </a:r>
            <a:endParaRPr b="0">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45"/>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Consider this scenario-1</a:t>
            </a:r>
            <a:endParaRPr/>
          </a:p>
        </p:txBody>
      </p:sp>
      <p:sp>
        <p:nvSpPr>
          <p:cNvPr id="924" name="Google Shape;924;p145"/>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Let us say, we are using an LLM to generate tailormade letters to persuade people to stop smoking (STOP, </a:t>
            </a:r>
            <a:r>
              <a:rPr b="0" lang="en" u="sng">
                <a:solidFill>
                  <a:schemeClr val="dk1"/>
                </a:solidFill>
                <a:hlinkClick r:id="rId3">
                  <a:extLst>
                    <a:ext uri="{A12FA001-AC4F-418D-AE19-62706E023703}">
                      <ahyp:hlinkClr val="tx"/>
                    </a:ext>
                  </a:extLst>
                </a:hlinkClick>
              </a:rPr>
              <a:t>Reiter et.al. 2003</a:t>
            </a:r>
            <a:r>
              <a:rPr b="0" lang="en">
                <a:solidFill>
                  <a:schemeClr val="dk1"/>
                </a:solidFill>
              </a:rPr>
              <a:t>)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We’ve evaluated the generated output in a small human study, in terms of fluency, an abstract notion of “persuasiveness”, and accuracy.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We did LLM based evaluation too, and LLM self-congratulated.</a:t>
            </a:r>
            <a:endParaRPr b="0">
              <a:solidFill>
                <a:schemeClr val="dk1"/>
              </a:solidFill>
            </a:endParaRPr>
          </a:p>
          <a:p>
            <a:pPr indent="0" lvl="0" marL="0" rtl="0" algn="l">
              <a:lnSpc>
                <a:spcPct val="150000"/>
              </a:lnSpc>
              <a:spcBef>
                <a:spcPts val="1200"/>
              </a:spcBef>
              <a:spcAft>
                <a:spcPts val="600"/>
              </a:spcAft>
              <a:buNone/>
            </a:pPr>
            <a:r>
              <a:rPr lang="en">
                <a:solidFill>
                  <a:schemeClr val="dk1"/>
                </a:solidFill>
              </a:rPr>
              <a:t>Now what?</a:t>
            </a:r>
            <a:endParaRPr>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46"/>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can we evaluate whether it works?</a:t>
            </a:r>
            <a:endParaRPr/>
          </a:p>
        </p:txBody>
      </p:sp>
      <p:sp>
        <p:nvSpPr>
          <p:cNvPr id="930" name="Google Shape;930;p146"/>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Evaluation question: </a:t>
            </a:r>
            <a:r>
              <a:rPr b="0" lang="en">
                <a:solidFill>
                  <a:schemeClr val="dk1"/>
                </a:solidFill>
              </a:rPr>
              <a:t>Were these letters actually useful?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The original STOP study apparently took 1.5 years of evaluation, costing 75K pounds (20 years ago), and showed a negative result!</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That doesn’t mean the system was bad or LLMs can do it better - we may still get the same result even today, because there are many unknowns there!  </a:t>
            </a:r>
            <a:endParaRPr b="0">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47"/>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Consider this scenario-2</a:t>
            </a:r>
            <a:endParaRPr/>
          </a:p>
        </p:txBody>
      </p:sp>
      <p:sp>
        <p:nvSpPr>
          <p:cNvPr id="936" name="Google Shape;936;p147"/>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Github copilot is an AI coding assistant, and perhaps you are all familiar with it and used it at some point, by now.</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If it is used as a learning support tool in a programming 101 class, what is the effect? Will it work, or will it not?</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How can one evaluate an LLM in this scenario?</a:t>
            </a:r>
            <a:endParaRPr b="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48"/>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does evaluation work here? </a:t>
            </a:r>
            <a:endParaRPr/>
          </a:p>
        </p:txBody>
      </p:sp>
      <p:sp>
        <p:nvSpPr>
          <p:cNvPr id="942" name="Google Shape;942;p148"/>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It has to start with a course design that involves the use of LLMs at different stages of the course.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Formative and summative assessments that let students use LLMs while learning to program.</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Open-ended and closed survey questions to students at the end of the course.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May be: compare with/without copilot performance and do a longitudinal study to understand long term effect etc. </a:t>
            </a:r>
            <a:endParaRPr b="0">
              <a:solidFill>
                <a:schemeClr val="dk1"/>
              </a:solidFill>
            </a:endParaRPr>
          </a:p>
        </p:txBody>
      </p:sp>
      <p:sp>
        <p:nvSpPr>
          <p:cNvPr id="943" name="Google Shape;943;p148"/>
          <p:cNvSpPr txBox="1"/>
          <p:nvPr/>
        </p:nvSpPr>
        <p:spPr>
          <a:xfrm>
            <a:off x="516975" y="4582700"/>
            <a:ext cx="51171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One example: </a:t>
            </a:r>
            <a:r>
              <a:rPr lang="en" sz="1700" u="sng">
                <a:solidFill>
                  <a:schemeClr val="hlink"/>
                </a:solidFill>
                <a:hlinkClick r:id="rId3"/>
              </a:rPr>
              <a:t>https://arxiv.org/abs/2406.15379</a:t>
            </a:r>
            <a:r>
              <a:rPr lang="en" sz="1700">
                <a:solidFill>
                  <a:schemeClr val="dk1"/>
                </a:solidFill>
              </a:rPr>
              <a:t> </a:t>
            </a:r>
            <a:endParaRPr sz="1700">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49"/>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Consider this scenario-3 </a:t>
            </a:r>
            <a:endParaRPr/>
          </a:p>
        </p:txBody>
      </p:sp>
      <p:sp>
        <p:nvSpPr>
          <p:cNvPr id="949" name="Google Shape;949;p149"/>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We are using an NLP system to identify what texts are difficult to read for learners across different proficiency levels.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We have a predictive model that does really well.</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Beyond our traditional NLP/ML setups, how do we go about evaluating the effectiveness of this system?</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Let us still stick to ‘lab’ scenarios, instead of real-world. </a:t>
            </a:r>
            <a:endParaRPr b="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1"/>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And yet, can make silly mistakes</a:t>
            </a:r>
            <a:endParaRPr/>
          </a:p>
        </p:txBody>
      </p:sp>
      <p:sp>
        <p:nvSpPr>
          <p:cNvPr id="281" name="Google Shape;281;p51"/>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rPr lang="en" sz="1200" u="sng">
                <a:solidFill>
                  <a:schemeClr val="hlink"/>
                </a:solidFill>
                <a:hlinkClick r:id="rId3"/>
              </a:rPr>
              <a:t>Last two lines of an Emily Dickinson poem</a:t>
            </a:r>
            <a:r>
              <a:rPr lang="en" sz="1200"/>
              <a:t> “Tell the truth, but tell it slant”</a:t>
            </a:r>
            <a:endParaRPr sz="1200"/>
          </a:p>
        </p:txBody>
      </p:sp>
      <p:pic>
        <p:nvPicPr>
          <p:cNvPr id="282" name="Google Shape;282;p51"/>
          <p:cNvPicPr preferRelativeResize="0"/>
          <p:nvPr/>
        </p:nvPicPr>
        <p:blipFill rotWithShape="1">
          <a:blip r:embed="rId4">
            <a:alphaModFix/>
          </a:blip>
          <a:srcRect b="0" l="0" r="0" t="0"/>
          <a:stretch/>
        </p:blipFill>
        <p:spPr>
          <a:xfrm>
            <a:off x="430225" y="1666825"/>
            <a:ext cx="5850977" cy="2751226"/>
          </a:xfrm>
          <a:prstGeom prst="rect">
            <a:avLst/>
          </a:prstGeom>
          <a:noFill/>
          <a:ln>
            <a:noFill/>
          </a:ln>
        </p:spPr>
      </p:pic>
      <p:sp>
        <p:nvSpPr>
          <p:cNvPr id="283" name="Google Shape;283;p51"/>
          <p:cNvSpPr txBox="1"/>
          <p:nvPr/>
        </p:nvSpPr>
        <p:spPr>
          <a:xfrm>
            <a:off x="893750" y="4512600"/>
            <a:ext cx="61512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This is English -&gt; Telugu, you can try in a language of your choice!</a:t>
            </a:r>
            <a:endParaRPr sz="1500">
              <a:solidFill>
                <a:schemeClr val="dk2"/>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0"/>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do we evaluate here? </a:t>
            </a:r>
            <a:endParaRPr/>
          </a:p>
        </p:txBody>
      </p:sp>
      <p:sp>
        <p:nvSpPr>
          <p:cNvPr id="955" name="Google Shape;955;p150"/>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If you are a cognitive psychologist, you want to setup an eye-tracking study and observe how people read texts tagged as “easy” or “difficult” (or whatever) for them and see what is different.</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If you are more of a brain-researcher, perhaps you will do a eeg study with a similar setup.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If you are, say, a teacher, you will want to see how students do by letting them read and ask questions and compare performance. </a:t>
            </a:r>
            <a:endParaRPr b="0">
              <a:solidFill>
                <a:schemeClr val="dk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51"/>
          <p:cNvSpPr txBox="1"/>
          <p:nvPr>
            <p:ph type="title"/>
          </p:nvPr>
        </p:nvSpPr>
        <p:spPr>
          <a:xfrm>
            <a:off x="426250" y="256350"/>
            <a:ext cx="73635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Thoughts on evaluation outside NLP world</a:t>
            </a:r>
            <a:endParaRPr/>
          </a:p>
        </p:txBody>
      </p:sp>
      <p:sp>
        <p:nvSpPr>
          <p:cNvPr id="961" name="Google Shape;961;p151"/>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Different evaluation methods are used across different disciplines, for different end use cases.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What works with high accuracy in intrinsic evaluation is not guaranteed to work well in specific problem scenarios.</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Cross-disciplinary collaborations may be necessary for proper evaluation of NLP (with or without LLMs) in specific problem scenarios. </a:t>
            </a:r>
            <a:endParaRPr b="0">
              <a:solidFill>
                <a:schemeClr val="dk1"/>
              </a:solidFill>
            </a:endParaRPr>
          </a:p>
          <a:p>
            <a:pPr indent="0" lvl="0" marL="0" rtl="0" algn="l">
              <a:lnSpc>
                <a:spcPct val="150000"/>
              </a:lnSpc>
              <a:spcBef>
                <a:spcPts val="1200"/>
              </a:spcBef>
              <a:spcAft>
                <a:spcPts val="600"/>
              </a:spcAft>
              <a:buNone/>
            </a:pPr>
            <a:r>
              <a:rPr b="0" lang="en">
                <a:solidFill>
                  <a:schemeClr val="dk1"/>
                </a:solidFill>
              </a:rPr>
              <a:t>(Note: I only gave a few examples - there are many across disciplines)</a:t>
            </a:r>
            <a:endParaRPr b="0">
              <a:solidFill>
                <a:schemeClr val="dk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52"/>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Topics I aim to cover today</a:t>
            </a:r>
            <a:endParaRPr/>
          </a:p>
        </p:txBody>
      </p:sp>
      <p:sp>
        <p:nvSpPr>
          <p:cNvPr id="967" name="Google Shape;967;p152"/>
          <p:cNvSpPr txBox="1"/>
          <p:nvPr>
            <p:ph idx="1" type="body"/>
          </p:nvPr>
        </p:nvSpPr>
        <p:spPr>
          <a:xfrm>
            <a:off x="430225" y="1430350"/>
            <a:ext cx="7420500" cy="2987700"/>
          </a:xfrm>
          <a:prstGeom prst="rect">
            <a:avLst/>
          </a:prstGeom>
        </p:spPr>
        <p:txBody>
          <a:bodyPr anchorCtr="0" anchor="t" bIns="0" lIns="0" spcFirstLastPara="1" rIns="0" wrap="square" tIns="0">
            <a:noAutofit/>
          </a:bodyPr>
          <a:lstStyle/>
          <a:p>
            <a:pPr indent="-336550" lvl="0" marL="457200" rtl="0" algn="l">
              <a:lnSpc>
                <a:spcPct val="200000"/>
              </a:lnSpc>
              <a:spcBef>
                <a:spcPts val="800"/>
              </a:spcBef>
              <a:spcAft>
                <a:spcPts val="0"/>
              </a:spcAft>
              <a:buClr>
                <a:srgbClr val="0D1C2B"/>
              </a:buClr>
              <a:buSzPts val="1700"/>
              <a:buChar char="-"/>
            </a:pPr>
            <a:r>
              <a:rPr lang="en">
                <a:solidFill>
                  <a:srgbClr val="0D1C2B"/>
                </a:solidFill>
              </a:rPr>
              <a:t>NLP today - A quick overview</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lang="en">
                <a:solidFill>
                  <a:srgbClr val="0D1C2B"/>
                </a:solidFill>
              </a:rPr>
              <a:t>What is evaluation? </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lang="en">
                <a:solidFill>
                  <a:srgbClr val="0D1C2B"/>
                </a:solidFill>
              </a:rPr>
              <a:t>LLMs and Evaluation</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lang="en">
                <a:solidFill>
                  <a:srgbClr val="0D1C2B"/>
                </a:solidFill>
              </a:rPr>
              <a:t>Evaluation beyond the standard test set</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lang="en">
                <a:solidFill>
                  <a:srgbClr val="0D1C2B"/>
                </a:solidFill>
              </a:rPr>
              <a:t>Extrinsic Evaluation</a:t>
            </a:r>
            <a:endParaRPr b="0">
              <a:solidFill>
                <a:srgbClr val="0D1C2B"/>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53"/>
          <p:cNvSpPr txBox="1"/>
          <p:nvPr>
            <p:ph type="ctrTitle"/>
          </p:nvPr>
        </p:nvSpPr>
        <p:spPr>
          <a:xfrm>
            <a:off x="425450" y="1706136"/>
            <a:ext cx="5642841" cy="1102519"/>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4000"/>
              <a:buFont typeface="Arial"/>
              <a:buNone/>
            </a:pPr>
            <a:r>
              <a:rPr lang="en"/>
              <a:t>THANK YOU</a:t>
            </a:r>
            <a:endParaRPr/>
          </a:p>
        </p:txBody>
      </p:sp>
      <p:sp>
        <p:nvSpPr>
          <p:cNvPr id="974" name="Google Shape;974;p153"/>
          <p:cNvSpPr txBox="1"/>
          <p:nvPr>
            <p:ph idx="1" type="subTitle"/>
          </p:nvPr>
        </p:nvSpPr>
        <p:spPr>
          <a:xfrm>
            <a:off x="425450" y="2914650"/>
            <a:ext cx="5179343" cy="131445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400"/>
              <a:buNone/>
            </a:pPr>
            <a:r>
              <a:rPr lang="en"/>
              <a:t>sowmya dot vajjala @ nrc-cnrc.gc.ca</a:t>
            </a:r>
            <a:endParaRP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54"/>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980" name="Google Shape;980;p154"/>
          <p:cNvSpPr txBox="1"/>
          <p:nvPr>
            <p:ph idx="1" type="body"/>
          </p:nvPr>
        </p:nvSpPr>
        <p:spPr>
          <a:xfrm>
            <a:off x="430226" y="1430350"/>
            <a:ext cx="7245600" cy="2987700"/>
          </a:xfrm>
          <a:prstGeom prst="rect">
            <a:avLst/>
          </a:prstGeom>
        </p:spPr>
        <p:txBody>
          <a:bodyPr anchorCtr="0" anchor="t" bIns="0" lIns="0" spcFirstLastPara="1" rIns="0" wrap="square" tIns="0">
            <a:noAutofit/>
          </a:bodyPr>
          <a:lstStyle/>
          <a:p>
            <a:pPr indent="-323850" lvl="0" marL="457200" rtl="0" algn="l">
              <a:lnSpc>
                <a:spcPct val="150000"/>
              </a:lnSpc>
              <a:spcBef>
                <a:spcPts val="1200"/>
              </a:spcBef>
              <a:spcAft>
                <a:spcPts val="0"/>
              </a:spcAft>
              <a:buClr>
                <a:schemeClr val="dk1"/>
              </a:buClr>
              <a:buSzPts val="1500"/>
              <a:buChar char="-"/>
            </a:pPr>
            <a:r>
              <a:rPr b="0" lang="en" sz="1500" u="sng">
                <a:solidFill>
                  <a:schemeClr val="hlink"/>
                </a:solidFill>
                <a:hlinkClick r:id="rId3"/>
              </a:rPr>
              <a:t>Lessons from the Trenches on Reproducible Evaluation of Language Models</a:t>
            </a:r>
            <a:endParaRPr b="0" sz="1500">
              <a:solidFill>
                <a:schemeClr val="dk1"/>
              </a:solidFill>
            </a:endParaRPr>
          </a:p>
          <a:p>
            <a:pPr indent="-323850" lvl="0" marL="457200" rtl="0" algn="l">
              <a:lnSpc>
                <a:spcPct val="150000"/>
              </a:lnSpc>
              <a:spcBef>
                <a:spcPts val="0"/>
              </a:spcBef>
              <a:spcAft>
                <a:spcPts val="0"/>
              </a:spcAft>
              <a:buClr>
                <a:schemeClr val="dk1"/>
              </a:buClr>
              <a:buSzPts val="1500"/>
              <a:buChar char="-"/>
            </a:pPr>
            <a:r>
              <a:rPr b="0" lang="en" sz="1500" u="sng">
                <a:solidFill>
                  <a:schemeClr val="hlink"/>
                </a:solidFill>
                <a:hlinkClick r:id="rId4"/>
              </a:rPr>
              <a:t>Let's talk about LLM evaluation</a:t>
            </a:r>
            <a:endParaRPr b="0" sz="1500">
              <a:solidFill>
                <a:schemeClr val="dk1"/>
              </a:solidFill>
            </a:endParaRPr>
          </a:p>
          <a:p>
            <a:pPr indent="-323850" lvl="0" marL="457200" rtl="0" algn="l">
              <a:lnSpc>
                <a:spcPct val="150000"/>
              </a:lnSpc>
              <a:spcBef>
                <a:spcPts val="0"/>
              </a:spcBef>
              <a:spcAft>
                <a:spcPts val="0"/>
              </a:spcAft>
              <a:buClr>
                <a:schemeClr val="dk1"/>
              </a:buClr>
              <a:buSzPts val="1500"/>
              <a:buChar char="-"/>
            </a:pPr>
            <a:r>
              <a:rPr b="0" lang="en" sz="1500" u="sng">
                <a:solidFill>
                  <a:schemeClr val="hlink"/>
                </a:solidFill>
                <a:hlinkClick r:id="rId5"/>
              </a:rPr>
              <a:t>Your AI product needs evals</a:t>
            </a:r>
            <a:endParaRPr b="0" sz="1500">
              <a:solidFill>
                <a:schemeClr val="dk1"/>
              </a:solidFill>
            </a:endParaRPr>
          </a:p>
          <a:p>
            <a:pPr indent="-323850" lvl="0" marL="457200" rtl="0" algn="l">
              <a:lnSpc>
                <a:spcPct val="150000"/>
              </a:lnSpc>
              <a:spcBef>
                <a:spcPts val="0"/>
              </a:spcBef>
              <a:spcAft>
                <a:spcPts val="0"/>
              </a:spcAft>
              <a:buClr>
                <a:schemeClr val="dk1"/>
              </a:buClr>
              <a:buSzPts val="1500"/>
              <a:buChar char="-"/>
            </a:pPr>
            <a:r>
              <a:rPr b="0" lang="en" sz="1500" u="sng">
                <a:solidFill>
                  <a:schemeClr val="hlink"/>
                </a:solidFill>
                <a:hlinkClick r:id="rId6"/>
              </a:rPr>
              <a:t>What We’ve Learned From A Year of Building with LLMs</a:t>
            </a:r>
            <a:endParaRPr b="0" sz="1500">
              <a:solidFill>
                <a:schemeClr val="dk1"/>
              </a:solidFill>
            </a:endParaRPr>
          </a:p>
          <a:p>
            <a:pPr indent="-323850" lvl="0" marL="457200" rtl="0" algn="l">
              <a:lnSpc>
                <a:spcPct val="150000"/>
              </a:lnSpc>
              <a:spcBef>
                <a:spcPts val="0"/>
              </a:spcBef>
              <a:spcAft>
                <a:spcPts val="0"/>
              </a:spcAft>
              <a:buClr>
                <a:schemeClr val="dk1"/>
              </a:buClr>
              <a:buSzPts val="1500"/>
              <a:buChar char="-"/>
            </a:pPr>
            <a:r>
              <a:rPr b="0" lang="en" sz="1500" u="sng">
                <a:solidFill>
                  <a:schemeClr val="hlink"/>
                </a:solidFill>
                <a:hlinkClick r:id="rId7"/>
              </a:rPr>
              <a:t>Can LLM based Eval replace human Evaluation? </a:t>
            </a:r>
            <a:endParaRPr sz="1500"/>
          </a:p>
          <a:p>
            <a:pPr indent="-323850" lvl="0" marL="457200" rtl="0" algn="l">
              <a:lnSpc>
                <a:spcPct val="150000"/>
              </a:lnSpc>
              <a:spcBef>
                <a:spcPts val="0"/>
              </a:spcBef>
              <a:spcAft>
                <a:spcPts val="0"/>
              </a:spcAft>
              <a:buClr>
                <a:schemeClr val="dk1"/>
              </a:buClr>
              <a:buSzPts val="1500"/>
              <a:buChar char="-"/>
            </a:pPr>
            <a:r>
              <a:rPr b="0" lang="en" sz="1500" u="sng">
                <a:solidFill>
                  <a:schemeClr val="hlink"/>
                </a:solidFill>
                <a:hlinkClick r:id="rId8"/>
              </a:rPr>
              <a:t>Types of NLG evaluation</a:t>
            </a:r>
            <a:endParaRPr b="0" sz="1500">
              <a:solidFill>
                <a:schemeClr val="dk1"/>
              </a:solidFill>
            </a:endParaRPr>
          </a:p>
          <a:p>
            <a:pPr indent="-323850" lvl="0" marL="457200" rtl="0" algn="l">
              <a:lnSpc>
                <a:spcPct val="150000"/>
              </a:lnSpc>
              <a:spcBef>
                <a:spcPts val="0"/>
              </a:spcBef>
              <a:spcAft>
                <a:spcPts val="0"/>
              </a:spcAft>
              <a:buClr>
                <a:schemeClr val="dk1"/>
              </a:buClr>
              <a:buSzPts val="1500"/>
              <a:buChar char="-"/>
            </a:pPr>
            <a:r>
              <a:rPr b="0" lang="en" sz="1500" u="sng">
                <a:solidFill>
                  <a:schemeClr val="hlink"/>
                </a:solidFill>
                <a:hlinkClick r:id="rId9"/>
              </a:rPr>
              <a:t>I summarise the kinds of evaluations that are needed for a structured data generation task</a:t>
            </a:r>
            <a:endParaRPr b="0" sz="15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2"/>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Is NLP “solved”? </a:t>
            </a:r>
            <a:endParaRPr/>
          </a:p>
        </p:txBody>
      </p:sp>
      <p:sp>
        <p:nvSpPr>
          <p:cNvPr id="289" name="Google Shape;289;p52"/>
          <p:cNvSpPr txBox="1"/>
          <p:nvPr>
            <p:ph idx="1" type="body"/>
          </p:nvPr>
        </p:nvSpPr>
        <p:spPr>
          <a:xfrm>
            <a:off x="430225" y="1430350"/>
            <a:ext cx="7683600" cy="2987700"/>
          </a:xfrm>
          <a:prstGeom prst="rect">
            <a:avLst/>
          </a:prstGeom>
        </p:spPr>
        <p:txBody>
          <a:bodyPr anchorCtr="0" anchor="t" bIns="0" lIns="0" spcFirstLastPara="1" rIns="0" wrap="square" tIns="0">
            <a:noAutofit/>
          </a:bodyPr>
          <a:lstStyle/>
          <a:p>
            <a:pPr indent="-317500" lvl="0" marL="457200" rtl="0" algn="l">
              <a:lnSpc>
                <a:spcPct val="200000"/>
              </a:lnSpc>
              <a:spcBef>
                <a:spcPts val="800"/>
              </a:spcBef>
              <a:spcAft>
                <a:spcPts val="0"/>
              </a:spcAft>
              <a:buClr>
                <a:srgbClr val="0D1C2B"/>
              </a:buClr>
              <a:buSzPts val="1400"/>
              <a:buChar char="-"/>
            </a:pPr>
            <a:r>
              <a:rPr b="0" lang="en" sz="1500">
                <a:solidFill>
                  <a:srgbClr val="0D1C2B"/>
                </a:solidFill>
              </a:rPr>
              <a:t>We have all seen a lot of buzz around large language models over the past 1.5 years.</a:t>
            </a:r>
            <a:endParaRPr b="0" sz="1500">
              <a:solidFill>
                <a:srgbClr val="0D1C2B"/>
              </a:solidFill>
            </a:endParaRPr>
          </a:p>
          <a:p>
            <a:pPr indent="-317500" lvl="0" marL="457200" rtl="0" algn="l">
              <a:lnSpc>
                <a:spcPct val="200000"/>
              </a:lnSpc>
              <a:spcBef>
                <a:spcPts val="0"/>
              </a:spcBef>
              <a:spcAft>
                <a:spcPts val="0"/>
              </a:spcAft>
              <a:buClr>
                <a:srgbClr val="0D1C2B"/>
              </a:buClr>
              <a:buSzPts val="1400"/>
              <a:buChar char="-"/>
            </a:pPr>
            <a:r>
              <a:rPr b="0" lang="en" sz="1500">
                <a:solidFill>
                  <a:srgbClr val="0D1C2B"/>
                </a:solidFill>
              </a:rPr>
              <a:t>There are many tasks where NLP can amaze us today e.g., text generation, machine translation, being a human-like chatbot etc. </a:t>
            </a:r>
            <a:endParaRPr b="0" sz="1500">
              <a:solidFill>
                <a:srgbClr val="0D1C2B"/>
              </a:solidFill>
            </a:endParaRPr>
          </a:p>
          <a:p>
            <a:pPr indent="-317500" lvl="0" marL="457200" rtl="0" algn="l">
              <a:lnSpc>
                <a:spcPct val="200000"/>
              </a:lnSpc>
              <a:spcBef>
                <a:spcPts val="0"/>
              </a:spcBef>
              <a:spcAft>
                <a:spcPts val="0"/>
              </a:spcAft>
              <a:buClr>
                <a:srgbClr val="0D1C2B"/>
              </a:buClr>
              <a:buSzPts val="1400"/>
              <a:buChar char="-"/>
            </a:pPr>
            <a:r>
              <a:rPr lang="en" sz="1500">
                <a:solidFill>
                  <a:srgbClr val="0D1C2B"/>
                </a:solidFill>
              </a:rPr>
              <a:t>So, can we consider NLP</a:t>
            </a:r>
            <a:r>
              <a:rPr lang="en" sz="1500">
                <a:solidFill>
                  <a:srgbClr val="0D1C2B"/>
                </a:solidFill>
              </a:rPr>
              <a:t> solved? </a:t>
            </a:r>
            <a:endParaRPr sz="1500">
              <a:solidFill>
                <a:srgbClr val="0D1C2B"/>
              </a:solidFill>
            </a:endParaRPr>
          </a:p>
          <a:p>
            <a:pPr indent="-317500" lvl="0" marL="457200" rtl="0" algn="l">
              <a:lnSpc>
                <a:spcPct val="200000"/>
              </a:lnSpc>
              <a:spcBef>
                <a:spcPts val="0"/>
              </a:spcBef>
              <a:spcAft>
                <a:spcPts val="0"/>
              </a:spcAft>
              <a:buClr>
                <a:srgbClr val="0D1C2B"/>
              </a:buClr>
              <a:buSzPts val="1400"/>
              <a:buChar char="-"/>
            </a:pPr>
            <a:r>
              <a:rPr lang="en" sz="1500">
                <a:solidFill>
                  <a:srgbClr val="0D1C2B"/>
                </a:solidFill>
              </a:rPr>
              <a:t>What do you think?</a:t>
            </a:r>
            <a:endParaRPr sz="1500">
              <a:solidFill>
                <a:srgbClr val="0D1C2B"/>
              </a:solidFill>
            </a:endParaRPr>
          </a:p>
          <a:p>
            <a:pPr indent="0" lvl="0" marL="457200" rtl="0" algn="l">
              <a:lnSpc>
                <a:spcPct val="90000"/>
              </a:lnSpc>
              <a:spcBef>
                <a:spcPts val="800"/>
              </a:spcBef>
              <a:spcAft>
                <a:spcPts val="0"/>
              </a:spcAft>
              <a:buNone/>
            </a:pPr>
            <a:r>
              <a:rPr lang="en" sz="1500">
                <a:solidFill>
                  <a:srgbClr val="0D1C2B"/>
                </a:solidFill>
              </a:rPr>
              <a:t>How can you decide it is ‘solved’ anyway? </a:t>
            </a:r>
            <a:endParaRPr sz="1500">
              <a:solidFill>
                <a:srgbClr val="0D1C2B"/>
              </a:solidFill>
            </a:endParaRPr>
          </a:p>
          <a:p>
            <a:pPr indent="0" lvl="0" marL="0" rtl="0" algn="l">
              <a:spcBef>
                <a:spcPts val="1200"/>
              </a:spcBef>
              <a:spcAft>
                <a:spcPts val="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3"/>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do you solve an NLP problem? </a:t>
            </a:r>
            <a:endParaRPr/>
          </a:p>
        </p:txBody>
      </p:sp>
      <p:sp>
        <p:nvSpPr>
          <p:cNvPr id="295" name="Google Shape;295;p53"/>
          <p:cNvSpPr txBox="1"/>
          <p:nvPr>
            <p:ph idx="1" type="body"/>
          </p:nvPr>
        </p:nvSpPr>
        <p:spPr>
          <a:xfrm>
            <a:off x="430225" y="1430350"/>
            <a:ext cx="7762500" cy="2987700"/>
          </a:xfrm>
          <a:prstGeom prst="rect">
            <a:avLst/>
          </a:prstGeom>
        </p:spPr>
        <p:txBody>
          <a:bodyPr anchorCtr="0" anchor="t" bIns="0" lIns="0" spcFirstLastPara="1" rIns="0" wrap="square" tIns="0">
            <a:noAutofit/>
          </a:bodyPr>
          <a:lstStyle/>
          <a:p>
            <a:pPr indent="-317500" lvl="0" marL="457200" rtl="0" algn="l">
              <a:lnSpc>
                <a:spcPct val="200000"/>
              </a:lnSpc>
              <a:spcBef>
                <a:spcPts val="0"/>
              </a:spcBef>
              <a:spcAft>
                <a:spcPts val="0"/>
              </a:spcAft>
              <a:buClr>
                <a:srgbClr val="0D1C2B"/>
              </a:buClr>
              <a:buSzPts val="1400"/>
              <a:buChar char="-"/>
            </a:pPr>
            <a:r>
              <a:rPr b="0" lang="en" sz="1500">
                <a:solidFill>
                  <a:srgbClr val="0D1C2B"/>
                </a:solidFill>
              </a:rPr>
              <a:t>Rule based approaches</a:t>
            </a:r>
            <a:endParaRPr b="0" sz="1500">
              <a:solidFill>
                <a:srgbClr val="0D1C2B"/>
              </a:solidFill>
            </a:endParaRPr>
          </a:p>
          <a:p>
            <a:pPr indent="-323850" lvl="0" marL="457200" rtl="0" algn="l">
              <a:lnSpc>
                <a:spcPct val="200000"/>
              </a:lnSpc>
              <a:spcBef>
                <a:spcPts val="0"/>
              </a:spcBef>
              <a:spcAft>
                <a:spcPts val="0"/>
              </a:spcAft>
              <a:buClr>
                <a:srgbClr val="0D1C2B"/>
              </a:buClr>
              <a:buSzPts val="1500"/>
              <a:buChar char="-"/>
            </a:pPr>
            <a:r>
              <a:rPr b="0" lang="en" sz="1500">
                <a:solidFill>
                  <a:srgbClr val="0D1C2B"/>
                </a:solidFill>
              </a:rPr>
              <a:t>Feature engineering + machine learning based</a:t>
            </a:r>
            <a:endParaRPr b="0" sz="1500">
              <a:solidFill>
                <a:srgbClr val="0D1C2B"/>
              </a:solidFill>
            </a:endParaRPr>
          </a:p>
          <a:p>
            <a:pPr indent="-323850" lvl="0" marL="457200" rtl="0" algn="l">
              <a:lnSpc>
                <a:spcPct val="200000"/>
              </a:lnSpc>
              <a:spcBef>
                <a:spcPts val="0"/>
              </a:spcBef>
              <a:spcAft>
                <a:spcPts val="0"/>
              </a:spcAft>
              <a:buClr>
                <a:srgbClr val="0D1C2B"/>
              </a:buClr>
              <a:buSzPts val="1500"/>
              <a:buChar char="-"/>
            </a:pPr>
            <a:r>
              <a:rPr b="0" lang="en" sz="1500">
                <a:solidFill>
                  <a:srgbClr val="0D1C2B"/>
                </a:solidFill>
              </a:rPr>
              <a:t>Deep learning based (no explicit feature engineering)</a:t>
            </a:r>
            <a:endParaRPr b="0" sz="1500">
              <a:solidFill>
                <a:srgbClr val="0D1C2B"/>
              </a:solidFill>
            </a:endParaRPr>
          </a:p>
          <a:p>
            <a:pPr indent="-323850" lvl="0" marL="457200" rtl="0" algn="l">
              <a:lnSpc>
                <a:spcPct val="200000"/>
              </a:lnSpc>
              <a:spcBef>
                <a:spcPts val="0"/>
              </a:spcBef>
              <a:spcAft>
                <a:spcPts val="0"/>
              </a:spcAft>
              <a:buClr>
                <a:srgbClr val="0D1C2B"/>
              </a:buClr>
              <a:buSzPts val="1500"/>
              <a:buChar char="-"/>
            </a:pPr>
            <a:r>
              <a:rPr b="0" lang="en" sz="1500">
                <a:solidFill>
                  <a:srgbClr val="0D1C2B"/>
                </a:solidFill>
              </a:rPr>
              <a:t>LLM/GenAI based (no explicit model/learning phase either!) </a:t>
            </a:r>
            <a:endParaRPr b="0" sz="1500">
              <a:solidFill>
                <a:srgbClr val="0D1C2B"/>
              </a:solidFill>
            </a:endParaRPr>
          </a:p>
          <a:p>
            <a:pPr indent="-323850" lvl="0" marL="457200" rtl="0" algn="l">
              <a:lnSpc>
                <a:spcPct val="200000"/>
              </a:lnSpc>
              <a:spcBef>
                <a:spcPts val="0"/>
              </a:spcBef>
              <a:spcAft>
                <a:spcPts val="0"/>
              </a:spcAft>
              <a:buClr>
                <a:srgbClr val="0D1C2B"/>
              </a:buClr>
              <a:buSzPts val="1500"/>
              <a:buChar char="-"/>
            </a:pPr>
            <a:r>
              <a:rPr b="0" lang="en" sz="1500">
                <a:solidFill>
                  <a:srgbClr val="0D1C2B"/>
                </a:solidFill>
              </a:rPr>
              <a:t>Combinations and following different approaches at different stages</a:t>
            </a:r>
            <a:endParaRPr b="0" sz="1500">
              <a:solidFill>
                <a:srgbClr val="0D1C2B"/>
              </a:solidFill>
            </a:endParaRPr>
          </a:p>
          <a:p>
            <a:pPr indent="0" lvl="0" marL="0" rtl="0" algn="l">
              <a:lnSpc>
                <a:spcPct val="200000"/>
              </a:lnSpc>
              <a:spcBef>
                <a:spcPts val="0"/>
              </a:spcBef>
              <a:spcAft>
                <a:spcPts val="0"/>
              </a:spcAft>
              <a:buNone/>
            </a:pPr>
            <a:r>
              <a:rPr b="0" lang="en" sz="1500">
                <a:solidFill>
                  <a:srgbClr val="0D1C2B"/>
                </a:solidFill>
              </a:rPr>
              <a:t>Evaluation shares some similarities across these, but there are also differences in our evaluation approaches based on the methods.  </a:t>
            </a:r>
            <a:endParaRPr b="0" sz="1500">
              <a:solidFill>
                <a:srgbClr val="0D1C2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4"/>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are LLMs built?</a:t>
            </a:r>
            <a:endParaRPr/>
          </a:p>
        </p:txBody>
      </p:sp>
      <p:sp>
        <p:nvSpPr>
          <p:cNvPr id="301" name="Google Shape;301;p54"/>
          <p:cNvSpPr txBox="1"/>
          <p:nvPr>
            <p:ph idx="1" type="body"/>
          </p:nvPr>
        </p:nvSpPr>
        <p:spPr>
          <a:xfrm>
            <a:off x="430227" y="1430350"/>
            <a:ext cx="78309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302" name="Google Shape;302;p54"/>
          <p:cNvPicPr preferRelativeResize="0"/>
          <p:nvPr/>
        </p:nvPicPr>
        <p:blipFill>
          <a:blip r:embed="rId3">
            <a:alphaModFix/>
          </a:blip>
          <a:stretch>
            <a:fillRect/>
          </a:stretch>
        </p:blipFill>
        <p:spPr>
          <a:xfrm>
            <a:off x="430225" y="1430350"/>
            <a:ext cx="5442418" cy="2987700"/>
          </a:xfrm>
          <a:prstGeom prst="rect">
            <a:avLst/>
          </a:prstGeom>
          <a:noFill/>
          <a:ln>
            <a:noFill/>
          </a:ln>
        </p:spPr>
      </p:pic>
      <p:sp>
        <p:nvSpPr>
          <p:cNvPr id="303" name="Google Shape;303;p54"/>
          <p:cNvSpPr txBox="1"/>
          <p:nvPr/>
        </p:nvSpPr>
        <p:spPr>
          <a:xfrm>
            <a:off x="1155625" y="4849850"/>
            <a:ext cx="479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https://huyenchip.com/2023/05/02/rlhf.html</a:t>
            </a:r>
            <a:endParaRPr sz="1000"/>
          </a:p>
        </p:txBody>
      </p:sp>
      <p:sp>
        <p:nvSpPr>
          <p:cNvPr id="304" name="Google Shape;304;p54"/>
          <p:cNvSpPr txBox="1"/>
          <p:nvPr/>
        </p:nvSpPr>
        <p:spPr>
          <a:xfrm>
            <a:off x="5773325" y="1616525"/>
            <a:ext cx="2309400" cy="25194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1"/>
              </a:buClr>
              <a:buSzPts val="1500"/>
              <a:buChar char="-"/>
            </a:pPr>
            <a:r>
              <a:rPr lang="en" sz="1500">
                <a:solidFill>
                  <a:schemeClr val="dk1"/>
                </a:solidFill>
              </a:rPr>
              <a:t>Some learning from plain text, </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followed by learning to follow human instructions,</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and then, further learning to match human preferences</a:t>
            </a:r>
            <a:endParaRPr sz="1500">
              <a:solidFill>
                <a:schemeClr val="dk1"/>
              </a:solidFill>
            </a:endParaRPr>
          </a:p>
        </p:txBody>
      </p:sp>
      <p:sp>
        <p:nvSpPr>
          <p:cNvPr id="305" name="Google Shape;305;p54"/>
          <p:cNvSpPr txBox="1"/>
          <p:nvPr/>
        </p:nvSpPr>
        <p:spPr>
          <a:xfrm>
            <a:off x="674700" y="4547650"/>
            <a:ext cx="6011100" cy="1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Evaluation for different ‘learning’ stages can be different </a:t>
            </a:r>
            <a:endParaRPr sz="17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5"/>
          <p:cNvSpPr txBox="1"/>
          <p:nvPr>
            <p:ph type="title"/>
          </p:nvPr>
        </p:nvSpPr>
        <p:spPr>
          <a:xfrm>
            <a:off x="426250" y="256350"/>
            <a:ext cx="80001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are LLMs used to build NLP applications?</a:t>
            </a:r>
            <a:endParaRPr/>
          </a:p>
        </p:txBody>
      </p:sp>
      <p:sp>
        <p:nvSpPr>
          <p:cNvPr id="311" name="Google Shape;311;p55"/>
          <p:cNvSpPr txBox="1"/>
          <p:nvPr>
            <p:ph idx="1" type="body"/>
          </p:nvPr>
        </p:nvSpPr>
        <p:spPr>
          <a:xfrm>
            <a:off x="430225" y="1430350"/>
            <a:ext cx="77712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As “zero-shot” or “few-shot” systems, via prompting and in-context learning</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As specific task doers through fine-tuning</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For Retrieval Augmented Generation</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As a source of synthetic data</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As “Agents” that can display some autonomous behavior</a:t>
            </a:r>
            <a:endParaRPr b="0">
              <a:solidFill>
                <a:schemeClr val="dk1"/>
              </a:solidFill>
            </a:endParaRPr>
          </a:p>
          <a:p>
            <a:pPr indent="0" lvl="0" marL="0" rtl="0" algn="l">
              <a:lnSpc>
                <a:spcPct val="200000"/>
              </a:lnSpc>
              <a:spcBef>
                <a:spcPts val="1200"/>
              </a:spcBef>
              <a:spcAft>
                <a:spcPts val="600"/>
              </a:spcAft>
              <a:buNone/>
            </a:pPr>
            <a:r>
              <a:rPr b="0" lang="en">
                <a:solidFill>
                  <a:schemeClr val="dk1"/>
                </a:solidFill>
              </a:rPr>
              <a:t>Evaluation does not necessarily mean the same across the board. </a:t>
            </a:r>
            <a:endParaRPr b="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6"/>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 general NLP application pipeline</a:t>
            </a:r>
            <a:endParaRPr/>
          </a:p>
        </p:txBody>
      </p:sp>
      <p:sp>
        <p:nvSpPr>
          <p:cNvPr id="317" name="Google Shape;317;p56"/>
          <p:cNvSpPr txBox="1"/>
          <p:nvPr>
            <p:ph idx="1" type="body"/>
          </p:nvPr>
        </p:nvSpPr>
        <p:spPr>
          <a:xfrm>
            <a:off x="430225" y="1430350"/>
            <a:ext cx="7168500" cy="2987700"/>
          </a:xfrm>
          <a:prstGeom prst="rect">
            <a:avLst/>
          </a:prstGeom>
        </p:spPr>
        <p:txBody>
          <a:bodyPr anchorCtr="0" anchor="t" bIns="0" lIns="0" spcFirstLastPara="1" rIns="0" wrap="square" tIns="0">
            <a:noAutofit/>
          </a:bodyPr>
          <a:lstStyle/>
          <a:p>
            <a:pPr indent="-330200" lvl="0" marL="457200" rtl="0" algn="l">
              <a:lnSpc>
                <a:spcPct val="180000"/>
              </a:lnSpc>
              <a:spcBef>
                <a:spcPts val="0"/>
              </a:spcBef>
              <a:spcAft>
                <a:spcPts val="0"/>
              </a:spcAft>
              <a:buClr>
                <a:schemeClr val="hlink"/>
              </a:buClr>
              <a:buSzPts val="1600"/>
              <a:buChar char="-"/>
            </a:pPr>
            <a:r>
              <a:rPr b="0" lang="en" sz="1600">
                <a:solidFill>
                  <a:schemeClr val="hlink"/>
                </a:solidFill>
              </a:rPr>
              <a:t>Dataset collection/creation, pre-processing, exploratory analysis etc</a:t>
            </a:r>
            <a:endParaRPr b="0" sz="1600">
              <a:solidFill>
                <a:schemeClr val="hlink"/>
              </a:solidFill>
            </a:endParaRPr>
          </a:p>
          <a:p>
            <a:pPr indent="-330200" lvl="0" marL="457200" rtl="0" algn="l">
              <a:lnSpc>
                <a:spcPct val="180000"/>
              </a:lnSpc>
              <a:spcBef>
                <a:spcPts val="0"/>
              </a:spcBef>
              <a:spcAft>
                <a:spcPts val="0"/>
              </a:spcAft>
              <a:buClr>
                <a:schemeClr val="hlink"/>
              </a:buClr>
              <a:buSzPts val="1600"/>
              <a:buChar char="-"/>
            </a:pPr>
            <a:r>
              <a:rPr b="0" lang="en" sz="1600">
                <a:solidFill>
                  <a:schemeClr val="hlink"/>
                </a:solidFill>
              </a:rPr>
              <a:t>Building models using various available possibilities</a:t>
            </a:r>
            <a:endParaRPr b="0" sz="1600">
              <a:solidFill>
                <a:schemeClr val="hlink"/>
              </a:solidFill>
            </a:endParaRPr>
          </a:p>
          <a:p>
            <a:pPr indent="0" lvl="0" marL="457200" rtl="0" algn="l">
              <a:lnSpc>
                <a:spcPct val="180000"/>
              </a:lnSpc>
              <a:spcBef>
                <a:spcPts val="1200"/>
              </a:spcBef>
              <a:spcAft>
                <a:spcPts val="0"/>
              </a:spcAft>
              <a:buClr>
                <a:schemeClr val="dk1"/>
              </a:buClr>
              <a:buSzPts val="1100"/>
              <a:buFont typeface="Arial"/>
              <a:buNone/>
            </a:pPr>
            <a:r>
              <a:rPr b="0" lang="en" sz="1600">
                <a:solidFill>
                  <a:schemeClr val="hlink"/>
                </a:solidFill>
              </a:rPr>
              <a:t>(rules, features + machine learning, deep learning, LLMs, combinations)</a:t>
            </a:r>
            <a:endParaRPr b="0" sz="1600">
              <a:solidFill>
                <a:schemeClr val="hlink"/>
              </a:solidFill>
            </a:endParaRPr>
          </a:p>
          <a:p>
            <a:pPr indent="-330200" lvl="0" marL="457200" rtl="0" algn="l">
              <a:lnSpc>
                <a:spcPct val="180000"/>
              </a:lnSpc>
              <a:spcBef>
                <a:spcPts val="1200"/>
              </a:spcBef>
              <a:spcAft>
                <a:spcPts val="0"/>
              </a:spcAft>
              <a:buClr>
                <a:schemeClr val="hlink"/>
              </a:buClr>
              <a:buSzPts val="1600"/>
              <a:buChar char="-"/>
            </a:pPr>
            <a:r>
              <a:rPr lang="en" sz="1600">
                <a:solidFill>
                  <a:schemeClr val="hlink"/>
                </a:solidFill>
              </a:rPr>
              <a:t>Evaluating and comparing models and choosing the best one</a:t>
            </a:r>
            <a:endParaRPr sz="1600">
              <a:solidFill>
                <a:schemeClr val="hlink"/>
              </a:solidFill>
            </a:endParaRPr>
          </a:p>
          <a:p>
            <a:pPr indent="-330200" lvl="0" marL="457200" rtl="0" algn="l">
              <a:lnSpc>
                <a:spcPct val="180000"/>
              </a:lnSpc>
              <a:spcBef>
                <a:spcPts val="0"/>
              </a:spcBef>
              <a:spcAft>
                <a:spcPts val="0"/>
              </a:spcAft>
              <a:buClr>
                <a:schemeClr val="hlink"/>
              </a:buClr>
              <a:buSzPts val="1600"/>
              <a:buChar char="-"/>
            </a:pPr>
            <a:r>
              <a:rPr b="0" lang="en" sz="1600">
                <a:solidFill>
                  <a:schemeClr val="hlink"/>
                </a:solidFill>
              </a:rPr>
              <a:t>Deploying and maintenance </a:t>
            </a:r>
            <a:endParaRPr b="0" sz="1600">
              <a:solidFill>
                <a:schemeClr val="hlink"/>
              </a:solidFill>
            </a:endParaRPr>
          </a:p>
          <a:p>
            <a:pPr indent="0" lvl="0" marL="457200" rtl="0" algn="l">
              <a:lnSpc>
                <a:spcPct val="180000"/>
              </a:lnSpc>
              <a:spcBef>
                <a:spcPts val="1200"/>
              </a:spcBef>
              <a:spcAft>
                <a:spcPts val="0"/>
              </a:spcAft>
              <a:buClr>
                <a:schemeClr val="dk1"/>
              </a:buClr>
              <a:buSzPts val="1100"/>
              <a:buFont typeface="Arial"/>
              <a:buNone/>
            </a:pPr>
            <a:r>
              <a:rPr b="0" lang="en" sz="1600">
                <a:solidFill>
                  <a:schemeClr val="hlink"/>
                </a:solidFill>
              </a:rPr>
              <a:t>(monitoring over time, updating when needed etc.)</a:t>
            </a:r>
            <a:endParaRPr b="0" sz="1600">
              <a:solidFill>
                <a:schemeClr val="hlink"/>
              </a:solidFill>
            </a:endParaRPr>
          </a:p>
          <a:p>
            <a:pPr indent="0" lvl="0" marL="0" rtl="0" algn="l">
              <a:spcBef>
                <a:spcPts val="1200"/>
              </a:spcBef>
              <a:spcAft>
                <a:spcPts val="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7"/>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a:t>
            </a:r>
            <a:endParaRPr/>
          </a:p>
        </p:txBody>
      </p:sp>
      <p:sp>
        <p:nvSpPr>
          <p:cNvPr id="323" name="Google Shape;323;p57"/>
          <p:cNvSpPr txBox="1"/>
          <p:nvPr>
            <p:ph idx="1" type="body"/>
          </p:nvPr>
        </p:nvSpPr>
        <p:spPr>
          <a:xfrm>
            <a:off x="430225" y="1430350"/>
            <a:ext cx="71754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We tend to think about evaluation as evaluation of models.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But there are also other stages where we may need some evaluation.</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There are different things to consider for model evaluation apart from test set performance too. </a:t>
            </a:r>
            <a:endParaRPr b="0">
              <a:solidFill>
                <a:schemeClr val="dk1"/>
              </a:solidFill>
            </a:endParaRPr>
          </a:p>
          <a:p>
            <a:pPr indent="0" lvl="0" marL="0" rtl="0" algn="l">
              <a:lnSpc>
                <a:spcPct val="200000"/>
              </a:lnSpc>
              <a:spcBef>
                <a:spcPts val="1200"/>
              </a:spcBef>
              <a:spcAft>
                <a:spcPts val="600"/>
              </a:spcAft>
              <a:buNone/>
            </a:pPr>
            <a:r>
              <a:rPr b="0" lang="en">
                <a:solidFill>
                  <a:schemeClr val="dk1"/>
                </a:solidFill>
              </a:rPr>
              <a:t>Rest of the talk (non-comprehensively) focuses on these. </a:t>
            </a:r>
            <a:endParaRPr b="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8"/>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Topics I aim to cover today</a:t>
            </a:r>
            <a:endParaRPr/>
          </a:p>
        </p:txBody>
      </p:sp>
      <p:sp>
        <p:nvSpPr>
          <p:cNvPr id="329" name="Google Shape;329;p58"/>
          <p:cNvSpPr txBox="1"/>
          <p:nvPr>
            <p:ph idx="1" type="body"/>
          </p:nvPr>
        </p:nvSpPr>
        <p:spPr>
          <a:xfrm>
            <a:off x="430225" y="1430350"/>
            <a:ext cx="7420500" cy="2987700"/>
          </a:xfrm>
          <a:prstGeom prst="rect">
            <a:avLst/>
          </a:prstGeom>
        </p:spPr>
        <p:txBody>
          <a:bodyPr anchorCtr="0" anchor="t" bIns="0" lIns="0" spcFirstLastPara="1" rIns="0" wrap="square" tIns="0">
            <a:noAutofit/>
          </a:bodyPr>
          <a:lstStyle/>
          <a:p>
            <a:pPr indent="-336550" lvl="0" marL="457200" rtl="0" algn="l">
              <a:lnSpc>
                <a:spcPct val="200000"/>
              </a:lnSpc>
              <a:spcBef>
                <a:spcPts val="800"/>
              </a:spcBef>
              <a:spcAft>
                <a:spcPts val="0"/>
              </a:spcAft>
              <a:buClr>
                <a:srgbClr val="0D1C2B"/>
              </a:buClr>
              <a:buSzPts val="1700"/>
              <a:buChar char="-"/>
            </a:pPr>
            <a:r>
              <a:rPr lang="en">
                <a:solidFill>
                  <a:srgbClr val="0D1C2B"/>
                </a:solidFill>
              </a:rPr>
              <a:t>NLP today - A quick overview</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What is evaluation? </a:t>
            </a:r>
            <a:endParaRPr b="0">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LLMs and Evaluation</a:t>
            </a:r>
            <a:endParaRPr b="0">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E</a:t>
            </a:r>
            <a:r>
              <a:rPr b="0" lang="en">
                <a:solidFill>
                  <a:srgbClr val="0D1C2B"/>
                </a:solidFill>
              </a:rPr>
              <a:t>valuation beyond the standard test set</a:t>
            </a:r>
            <a:endParaRPr b="0">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Extrinsic evaluation</a:t>
            </a:r>
            <a:endParaRPr b="0">
              <a:solidFill>
                <a:srgbClr val="0D1C2B"/>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9"/>
          <p:cNvSpPr txBox="1"/>
          <p:nvPr>
            <p:ph type="title"/>
          </p:nvPr>
        </p:nvSpPr>
        <p:spPr>
          <a:xfrm>
            <a:off x="425450" y="1143150"/>
            <a:ext cx="7577700" cy="155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2800"/>
              <a:buFont typeface="Arial"/>
              <a:buNone/>
            </a:pPr>
            <a:r>
              <a:rPr lang="en" sz="2300"/>
              <a:t>What is Evaluation in NLP?</a:t>
            </a:r>
            <a:endParaRPr sz="2300"/>
          </a:p>
        </p:txBody>
      </p:sp>
      <p:sp>
        <p:nvSpPr>
          <p:cNvPr id="336" name="Google Shape;336;p59"/>
          <p:cNvSpPr txBox="1"/>
          <p:nvPr>
            <p:ph idx="1" type="body"/>
          </p:nvPr>
        </p:nvSpPr>
        <p:spPr>
          <a:xfrm>
            <a:off x="425450" y="2804492"/>
            <a:ext cx="6477000" cy="112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77F0FF"/>
              </a:buClr>
              <a:buSzPts val="1700"/>
              <a:buNone/>
            </a:pPr>
            <a:r>
              <a:t/>
            </a:r>
            <a:endParaRPr/>
          </a:p>
        </p:txBody>
      </p:sp>
      <p:sp>
        <p:nvSpPr>
          <p:cNvPr id="337" name="Google Shape;337;p59"/>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
              <a:t>‹#›</a:t>
            </a:fld>
            <a:endParaRPr/>
          </a:p>
        </p:txBody>
      </p:sp>
      <p:sp>
        <p:nvSpPr>
          <p:cNvPr id="338" name="Google Shape;338;p59"/>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a:t>NATIONAL RESEARCH COUNCIL CANADA</a:t>
            </a:r>
            <a:endParaRPr b="1"/>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2"/>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About Me</a:t>
            </a:r>
            <a:endParaRPr/>
          </a:p>
        </p:txBody>
      </p:sp>
      <p:sp>
        <p:nvSpPr>
          <p:cNvPr id="216" name="Google Shape;216;p42"/>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First things first: I am a IIIT-H alumnus.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Current: NLP researcher at National Research Council, Canada</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Past roles: Data Scientist, Assistant Professor, Grad. student, software developer. </a:t>
            </a:r>
            <a:endParaRPr b="0">
              <a:solidFill>
                <a:schemeClr val="dk1"/>
              </a:solidFill>
            </a:endParaRPr>
          </a:p>
          <a:p>
            <a:pPr indent="0" lvl="0" marL="0" rtl="0" algn="l">
              <a:lnSpc>
                <a:spcPct val="200000"/>
              </a:lnSpc>
              <a:spcBef>
                <a:spcPts val="1200"/>
              </a:spcBef>
              <a:spcAft>
                <a:spcPts val="600"/>
              </a:spcAft>
              <a:buNone/>
            </a:pPr>
            <a:r>
              <a:rPr b="0" lang="en">
                <a:solidFill>
                  <a:schemeClr val="dk1"/>
                </a:solidFill>
              </a:rPr>
              <a:t>Doing something with NLP since 2006 when I took Prof Sangal’s NLP class at IIIT-H. </a:t>
            </a:r>
            <a:endParaRPr b="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0"/>
          <p:cNvSpPr txBox="1"/>
          <p:nvPr>
            <p:ph type="title"/>
          </p:nvPr>
        </p:nvSpPr>
        <p:spPr>
          <a:xfrm>
            <a:off x="426250" y="256350"/>
            <a:ext cx="76152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do we typically mean by “Evaluation”?</a:t>
            </a:r>
            <a:endParaRPr/>
          </a:p>
        </p:txBody>
      </p:sp>
      <p:sp>
        <p:nvSpPr>
          <p:cNvPr id="344" name="Google Shape;344;p60"/>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0200" lvl="0" marL="457200" rtl="0" algn="l">
              <a:lnSpc>
                <a:spcPct val="150000"/>
              </a:lnSpc>
              <a:spcBef>
                <a:spcPts val="0"/>
              </a:spcBef>
              <a:spcAft>
                <a:spcPts val="0"/>
              </a:spcAft>
              <a:buClr>
                <a:schemeClr val="hlink"/>
              </a:buClr>
              <a:buSzPts val="1600"/>
              <a:buChar char="-"/>
            </a:pPr>
            <a:r>
              <a:rPr b="0" lang="en" sz="1600">
                <a:solidFill>
                  <a:schemeClr val="hlink"/>
                </a:solidFill>
              </a:rPr>
              <a:t>Understanding whether (and how well) an NLP system produces the results as per the problem requirements.</a:t>
            </a:r>
            <a:endParaRPr b="0" sz="1600">
              <a:solidFill>
                <a:schemeClr val="hlink"/>
              </a:solidFill>
            </a:endParaRPr>
          </a:p>
          <a:p>
            <a:pPr indent="-330200" lvl="0" marL="457200" rtl="0" algn="l">
              <a:lnSpc>
                <a:spcPct val="150000"/>
              </a:lnSpc>
              <a:spcBef>
                <a:spcPts val="0"/>
              </a:spcBef>
              <a:spcAft>
                <a:spcPts val="0"/>
              </a:spcAft>
              <a:buClr>
                <a:schemeClr val="hlink"/>
              </a:buClr>
              <a:buSzPts val="1600"/>
              <a:buChar char="-"/>
            </a:pPr>
            <a:r>
              <a:rPr b="0" lang="en" sz="1600">
                <a:solidFill>
                  <a:schemeClr val="hlink"/>
                </a:solidFill>
              </a:rPr>
              <a:t>There may be different aspects to this, though. E.g., </a:t>
            </a:r>
            <a:endParaRPr b="0" sz="1600">
              <a:solidFill>
                <a:schemeClr val="hlink"/>
              </a:solidFill>
            </a:endParaRPr>
          </a:p>
          <a:p>
            <a:pPr indent="-330200" lvl="1" marL="914400" rtl="0" algn="l">
              <a:lnSpc>
                <a:spcPct val="150000"/>
              </a:lnSpc>
              <a:spcBef>
                <a:spcPts val="0"/>
              </a:spcBef>
              <a:spcAft>
                <a:spcPts val="0"/>
              </a:spcAft>
              <a:buClr>
                <a:schemeClr val="hlink"/>
              </a:buClr>
              <a:buSzPts val="1600"/>
              <a:buChar char="-"/>
            </a:pPr>
            <a:r>
              <a:rPr b="1" lang="en" sz="1600">
                <a:solidFill>
                  <a:schemeClr val="dk1"/>
                </a:solidFill>
              </a:rPr>
              <a:t>Model performance (fine or coarse grained)  </a:t>
            </a:r>
            <a:endParaRPr b="1" sz="1600">
              <a:solidFill>
                <a:schemeClr val="dk1"/>
              </a:solidFill>
            </a:endParaRPr>
          </a:p>
          <a:p>
            <a:pPr indent="-330200" lvl="1" marL="914400" rtl="0" algn="l">
              <a:lnSpc>
                <a:spcPct val="150000"/>
              </a:lnSpc>
              <a:spcBef>
                <a:spcPts val="0"/>
              </a:spcBef>
              <a:spcAft>
                <a:spcPts val="0"/>
              </a:spcAft>
              <a:buClr>
                <a:schemeClr val="hlink"/>
              </a:buClr>
              <a:buSzPts val="1600"/>
              <a:buChar char="-"/>
            </a:pPr>
            <a:r>
              <a:rPr lang="en" sz="1600">
                <a:solidFill>
                  <a:schemeClr val="hlink"/>
                </a:solidFill>
              </a:rPr>
              <a:t>Opaqueness of a model (Interpretability)</a:t>
            </a:r>
            <a:endParaRPr sz="1600">
              <a:solidFill>
                <a:schemeClr val="hlink"/>
              </a:solidFill>
            </a:endParaRPr>
          </a:p>
          <a:p>
            <a:pPr indent="-330200" lvl="1" marL="914400" rtl="0" algn="l">
              <a:lnSpc>
                <a:spcPct val="150000"/>
              </a:lnSpc>
              <a:spcBef>
                <a:spcPts val="0"/>
              </a:spcBef>
              <a:spcAft>
                <a:spcPts val="0"/>
              </a:spcAft>
              <a:buClr>
                <a:schemeClr val="hlink"/>
              </a:buClr>
              <a:buSzPts val="1600"/>
              <a:buChar char="-"/>
            </a:pPr>
            <a:r>
              <a:rPr lang="en" sz="1600">
                <a:solidFill>
                  <a:schemeClr val="hlink"/>
                </a:solidFill>
              </a:rPr>
              <a:t>Potential Bias in models </a:t>
            </a:r>
            <a:endParaRPr sz="1600">
              <a:solidFill>
                <a:schemeClr val="hlink"/>
              </a:solidFill>
            </a:endParaRPr>
          </a:p>
          <a:p>
            <a:pPr indent="-330200" lvl="1" marL="914400" rtl="0" algn="l">
              <a:lnSpc>
                <a:spcPct val="150000"/>
              </a:lnSpc>
              <a:spcBef>
                <a:spcPts val="0"/>
              </a:spcBef>
              <a:spcAft>
                <a:spcPts val="0"/>
              </a:spcAft>
              <a:buClr>
                <a:schemeClr val="hlink"/>
              </a:buClr>
              <a:buSzPts val="1600"/>
              <a:buChar char="-"/>
            </a:pPr>
            <a:r>
              <a:rPr lang="en" sz="1600">
                <a:solidFill>
                  <a:schemeClr val="hlink"/>
                </a:solidFill>
              </a:rPr>
              <a:t>Carbon footprint of the model etc.</a:t>
            </a:r>
            <a:endParaRPr sz="1600">
              <a:solidFill>
                <a:schemeClr val="hlink"/>
              </a:solidFill>
            </a:endParaRPr>
          </a:p>
          <a:p>
            <a:pPr indent="-330200" lvl="1" marL="914400" rtl="0" algn="l">
              <a:lnSpc>
                <a:spcPct val="150000"/>
              </a:lnSpc>
              <a:spcBef>
                <a:spcPts val="0"/>
              </a:spcBef>
              <a:spcAft>
                <a:spcPts val="0"/>
              </a:spcAft>
              <a:buClr>
                <a:schemeClr val="hlink"/>
              </a:buClr>
              <a:buSzPts val="1600"/>
              <a:buChar char="-"/>
            </a:pPr>
            <a:r>
              <a:rPr lang="en" sz="1600">
                <a:solidFill>
                  <a:schemeClr val="hlink"/>
                </a:solidFill>
              </a:rPr>
              <a:t>Run time, Costs etc </a:t>
            </a:r>
            <a:endParaRPr sz="1600">
              <a:solidFill>
                <a:schemeClr val="hlink"/>
              </a:solidFill>
            </a:endParaRPr>
          </a:p>
          <a:p>
            <a:pPr indent="0" lvl="0" marL="0" rtl="0" algn="l">
              <a:lnSpc>
                <a:spcPct val="150000"/>
              </a:lnSpc>
              <a:spcBef>
                <a:spcPts val="1200"/>
              </a:spcBef>
              <a:spcAft>
                <a:spcPts val="600"/>
              </a:spcAft>
              <a:buNone/>
            </a:pPr>
            <a:r>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1"/>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50" name="Google Shape;350;p61"/>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lnSpc>
                <a:spcPct val="200000"/>
              </a:lnSpc>
              <a:spcBef>
                <a:spcPts val="0"/>
              </a:spcBef>
              <a:spcAft>
                <a:spcPts val="0"/>
              </a:spcAft>
              <a:buNone/>
            </a:pPr>
            <a:r>
              <a:rPr lang="en" sz="2000">
                <a:solidFill>
                  <a:schemeClr val="hlink"/>
                </a:solidFill>
              </a:rPr>
              <a:t>But, evaluation is not necessarily model specific. </a:t>
            </a:r>
            <a:endParaRPr sz="2000">
              <a:solidFill>
                <a:schemeClr val="hlink"/>
              </a:solidFill>
            </a:endParaRPr>
          </a:p>
          <a:p>
            <a:pPr indent="0" lvl="0" marL="0" rtl="0" algn="l">
              <a:lnSpc>
                <a:spcPct val="200000"/>
              </a:lnSpc>
              <a:spcBef>
                <a:spcPts val="1200"/>
              </a:spcBef>
              <a:spcAft>
                <a:spcPts val="0"/>
              </a:spcAft>
              <a:buNone/>
            </a:pPr>
            <a:r>
              <a:rPr lang="en" sz="2000">
                <a:solidFill>
                  <a:schemeClr val="hlink"/>
                </a:solidFill>
              </a:rPr>
              <a:t>It can happen at any stage in the NLP pipeline!</a:t>
            </a:r>
            <a:endParaRPr sz="2000">
              <a:solidFill>
                <a:schemeClr val="hlink"/>
              </a:solidFill>
            </a:endParaRPr>
          </a:p>
          <a:p>
            <a:pPr indent="0" lvl="0" marL="0" rtl="0" algn="l">
              <a:lnSpc>
                <a:spcPct val="200000"/>
              </a:lnSpc>
              <a:spcBef>
                <a:spcPts val="1200"/>
              </a:spcBef>
              <a:spcAft>
                <a:spcPts val="0"/>
              </a:spcAft>
              <a:buNone/>
            </a:pPr>
            <a:r>
              <a:rPr lang="en" sz="2000">
                <a:solidFill>
                  <a:schemeClr val="hlink"/>
                </a:solidFill>
              </a:rPr>
              <a:t>Let us see a few examples</a:t>
            </a:r>
            <a:endParaRPr sz="2000">
              <a:solidFill>
                <a:schemeClr val="hlink"/>
              </a:solidFill>
            </a:endParaRPr>
          </a:p>
          <a:p>
            <a:pPr indent="0" lvl="0" marL="0" rtl="0" algn="l">
              <a:spcBef>
                <a:spcPts val="1200"/>
              </a:spcBef>
              <a:spcAft>
                <a:spcPts val="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2"/>
          <p:cNvSpPr txBox="1"/>
          <p:nvPr>
            <p:ph type="title"/>
          </p:nvPr>
        </p:nvSpPr>
        <p:spPr>
          <a:xfrm>
            <a:off x="426250" y="256350"/>
            <a:ext cx="77007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 during data collection/labeling </a:t>
            </a:r>
            <a:endParaRPr/>
          </a:p>
        </p:txBody>
      </p:sp>
      <p:sp>
        <p:nvSpPr>
          <p:cNvPr id="356" name="Google Shape;356;p62"/>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0200" lvl="0" marL="457200" rtl="0" algn="l">
              <a:lnSpc>
                <a:spcPct val="200000"/>
              </a:lnSpc>
              <a:spcBef>
                <a:spcPts val="0"/>
              </a:spcBef>
              <a:spcAft>
                <a:spcPts val="0"/>
              </a:spcAft>
              <a:buClr>
                <a:schemeClr val="hlink"/>
              </a:buClr>
              <a:buSzPts val="1600"/>
              <a:buChar char="-"/>
            </a:pPr>
            <a:r>
              <a:rPr b="0" lang="en" sz="1600">
                <a:solidFill>
                  <a:schemeClr val="hlink"/>
                </a:solidFill>
              </a:rPr>
              <a:t>Are there any annotation errors in the dataset? </a:t>
            </a:r>
            <a:endParaRPr b="0" sz="1600">
              <a:solidFill>
                <a:schemeClr val="hlink"/>
              </a:solidFill>
            </a:endParaRPr>
          </a:p>
          <a:p>
            <a:pPr indent="-330200" lvl="0" marL="457200" rtl="0" algn="l">
              <a:lnSpc>
                <a:spcPct val="200000"/>
              </a:lnSpc>
              <a:spcBef>
                <a:spcPts val="0"/>
              </a:spcBef>
              <a:spcAft>
                <a:spcPts val="0"/>
              </a:spcAft>
              <a:buClr>
                <a:schemeClr val="hlink"/>
              </a:buClr>
              <a:buSzPts val="1600"/>
              <a:buChar char="-"/>
            </a:pPr>
            <a:r>
              <a:rPr b="0" lang="en" sz="1600">
                <a:solidFill>
                  <a:schemeClr val="hlink"/>
                </a:solidFill>
              </a:rPr>
              <a:t>Are the annotations consistent? </a:t>
            </a:r>
            <a:endParaRPr b="0" sz="1600">
              <a:solidFill>
                <a:schemeClr val="hlink"/>
              </a:solidFill>
            </a:endParaRPr>
          </a:p>
          <a:p>
            <a:pPr indent="-330200" lvl="0" marL="457200" rtl="0" algn="l">
              <a:lnSpc>
                <a:spcPct val="200000"/>
              </a:lnSpc>
              <a:spcBef>
                <a:spcPts val="0"/>
              </a:spcBef>
              <a:spcAft>
                <a:spcPts val="0"/>
              </a:spcAft>
              <a:buClr>
                <a:schemeClr val="hlink"/>
              </a:buClr>
              <a:buSzPts val="1600"/>
              <a:buChar char="-"/>
            </a:pPr>
            <a:r>
              <a:rPr b="0" lang="en" sz="1600">
                <a:solidFill>
                  <a:schemeClr val="hlink"/>
                </a:solidFill>
              </a:rPr>
              <a:t>Is the dataset representative? </a:t>
            </a:r>
            <a:endParaRPr b="0" sz="1600">
              <a:solidFill>
                <a:schemeClr val="hlink"/>
              </a:solidFill>
            </a:endParaRPr>
          </a:p>
          <a:p>
            <a:pPr indent="-330200" lvl="0" marL="457200" rtl="0" algn="l">
              <a:lnSpc>
                <a:spcPct val="200000"/>
              </a:lnSpc>
              <a:spcBef>
                <a:spcPts val="0"/>
              </a:spcBef>
              <a:spcAft>
                <a:spcPts val="0"/>
              </a:spcAft>
              <a:buClr>
                <a:schemeClr val="hlink"/>
              </a:buClr>
              <a:buSzPts val="1600"/>
              <a:buChar char="-"/>
            </a:pPr>
            <a:r>
              <a:rPr b="0" lang="en" sz="1600">
                <a:solidFill>
                  <a:schemeClr val="hlink"/>
                </a:solidFill>
              </a:rPr>
              <a:t>Is there some potential bias in the data? </a:t>
            </a:r>
            <a:endParaRPr b="0" sz="1600">
              <a:solidFill>
                <a:schemeClr val="hlink"/>
              </a:solidFill>
            </a:endParaRPr>
          </a:p>
          <a:p>
            <a:pPr indent="0" lvl="0" marL="0" rtl="0" algn="l">
              <a:lnSpc>
                <a:spcPct val="200000"/>
              </a:lnSpc>
              <a:spcBef>
                <a:spcPts val="1200"/>
              </a:spcBef>
              <a:spcAft>
                <a:spcPts val="0"/>
              </a:spcAft>
              <a:buClr>
                <a:schemeClr val="dk1"/>
              </a:buClr>
              <a:buSzPts val="1100"/>
              <a:buFont typeface="Arial"/>
              <a:buNone/>
            </a:pPr>
            <a:r>
              <a:rPr b="0" lang="en" sz="1600">
                <a:solidFill>
                  <a:schemeClr val="hlink"/>
                </a:solidFill>
              </a:rPr>
              <a:t>…. and so on.</a:t>
            </a:r>
            <a:endParaRPr b="0" sz="1600">
              <a:solidFill>
                <a:schemeClr val="hlink"/>
              </a:solidFill>
            </a:endParaRPr>
          </a:p>
          <a:p>
            <a:pPr indent="0" lvl="0" marL="0" rtl="0" algn="l">
              <a:spcBef>
                <a:spcPts val="1200"/>
              </a:spcBef>
              <a:spcAft>
                <a:spcPts val="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Exploratory Analysis</a:t>
            </a:r>
            <a:endParaRPr/>
          </a:p>
        </p:txBody>
      </p:sp>
      <p:sp>
        <p:nvSpPr>
          <p:cNvPr id="362" name="Google Shape;362;p63"/>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Just doing plain exploratory analysis, looking at frequencies, etc is a form of evaluation of data quality</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For example, take a Named Entity Recognition dataset - if the same entity gets multiple tags, perhaps it is a signal to check for any inconsistencies in annotation. </a:t>
            </a:r>
            <a:endParaRPr b="0">
              <a:solidFill>
                <a:schemeClr val="dk1"/>
              </a:solidFill>
            </a:endParaRPr>
          </a:p>
          <a:p>
            <a:pPr indent="0" lvl="0" marL="0" rtl="0" algn="l">
              <a:spcBef>
                <a:spcPts val="1200"/>
              </a:spcBef>
              <a:spcAft>
                <a:spcPts val="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4"/>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Data centric AI approaches</a:t>
            </a:r>
            <a:endParaRPr/>
          </a:p>
        </p:txBody>
      </p:sp>
      <p:sp>
        <p:nvSpPr>
          <p:cNvPr id="368" name="Google Shape;368;p64"/>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rPr b="0" lang="en">
                <a:solidFill>
                  <a:schemeClr val="dk1"/>
                </a:solidFill>
              </a:rPr>
              <a:t>Train a model with existing data, and use it to identify labeling errors. </a:t>
            </a:r>
            <a:endParaRPr b="0">
              <a:solidFill>
                <a:schemeClr val="dk1"/>
              </a:solidFill>
            </a:endParaRPr>
          </a:p>
        </p:txBody>
      </p:sp>
      <p:pic>
        <p:nvPicPr>
          <p:cNvPr id="369" name="Google Shape;369;p64"/>
          <p:cNvPicPr preferRelativeResize="0"/>
          <p:nvPr/>
        </p:nvPicPr>
        <p:blipFill>
          <a:blip r:embed="rId3">
            <a:alphaModFix/>
          </a:blip>
          <a:stretch>
            <a:fillRect/>
          </a:stretch>
        </p:blipFill>
        <p:spPr>
          <a:xfrm>
            <a:off x="430225" y="1905302"/>
            <a:ext cx="7176374" cy="1761275"/>
          </a:xfrm>
          <a:prstGeom prst="rect">
            <a:avLst/>
          </a:prstGeom>
          <a:noFill/>
          <a:ln>
            <a:noFill/>
          </a:ln>
        </p:spPr>
      </p:pic>
      <p:sp>
        <p:nvSpPr>
          <p:cNvPr id="370" name="Google Shape;370;p64"/>
          <p:cNvSpPr txBox="1"/>
          <p:nvPr/>
        </p:nvSpPr>
        <p:spPr>
          <a:xfrm>
            <a:off x="569550" y="3934300"/>
            <a:ext cx="67032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Source: https://docs.cleanlab.ai/stable/tutorials/datalab/text.html</a:t>
            </a:r>
            <a:endParaRPr sz="17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5"/>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 during modeling</a:t>
            </a:r>
            <a:endParaRPr/>
          </a:p>
        </p:txBody>
      </p:sp>
      <p:sp>
        <p:nvSpPr>
          <p:cNvPr id="376" name="Google Shape;376;p65"/>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0200" lvl="0" marL="457200" rtl="0" algn="l">
              <a:lnSpc>
                <a:spcPct val="200000"/>
              </a:lnSpc>
              <a:spcBef>
                <a:spcPts val="0"/>
              </a:spcBef>
              <a:spcAft>
                <a:spcPts val="0"/>
              </a:spcAft>
              <a:buClr>
                <a:srgbClr val="313B3F"/>
              </a:buClr>
              <a:buSzPts val="1600"/>
              <a:buChar char="-"/>
            </a:pPr>
            <a:r>
              <a:rPr b="0" lang="en" sz="1600">
                <a:solidFill>
                  <a:srgbClr val="313B3F"/>
                </a:solidFill>
                <a:highlight>
                  <a:schemeClr val="lt1"/>
                </a:highlight>
              </a:rPr>
              <a:t>We compare performance of various models on a standard test set, with some established metric.</a:t>
            </a:r>
            <a:endParaRPr b="0" sz="1600">
              <a:solidFill>
                <a:srgbClr val="313B3F"/>
              </a:solidFill>
              <a:highlight>
                <a:schemeClr val="lt1"/>
              </a:highlight>
            </a:endParaRPr>
          </a:p>
          <a:p>
            <a:pPr indent="-330200" lvl="0" marL="457200" rtl="0" algn="l">
              <a:lnSpc>
                <a:spcPct val="200000"/>
              </a:lnSpc>
              <a:spcBef>
                <a:spcPts val="0"/>
              </a:spcBef>
              <a:spcAft>
                <a:spcPts val="0"/>
              </a:spcAft>
              <a:buClr>
                <a:srgbClr val="313B3F"/>
              </a:buClr>
              <a:buSzPts val="1600"/>
              <a:buChar char="-"/>
            </a:pPr>
            <a:r>
              <a:rPr b="0" lang="en" sz="1600">
                <a:solidFill>
                  <a:srgbClr val="313B3F"/>
                </a:solidFill>
                <a:highlight>
                  <a:schemeClr val="lt1"/>
                </a:highlight>
              </a:rPr>
              <a:t>Check confusion matrices (if available), precision-recall curves etc. </a:t>
            </a:r>
            <a:endParaRPr b="0" sz="1600">
              <a:solidFill>
                <a:srgbClr val="313B3F"/>
              </a:solidFill>
              <a:highlight>
                <a:schemeClr val="lt1"/>
              </a:highlight>
            </a:endParaRPr>
          </a:p>
          <a:p>
            <a:pPr indent="-330200" lvl="0" marL="457200" rtl="0" algn="l">
              <a:lnSpc>
                <a:spcPct val="200000"/>
              </a:lnSpc>
              <a:spcBef>
                <a:spcPts val="0"/>
              </a:spcBef>
              <a:spcAft>
                <a:spcPts val="0"/>
              </a:spcAft>
              <a:buClr>
                <a:srgbClr val="313B3F"/>
              </a:buClr>
              <a:buSzPts val="1600"/>
              <a:buChar char="-"/>
            </a:pPr>
            <a:r>
              <a:rPr b="0" lang="en" sz="1600">
                <a:solidFill>
                  <a:srgbClr val="313B3F"/>
                </a:solidFill>
                <a:highlight>
                  <a:schemeClr val="lt1"/>
                </a:highlight>
              </a:rPr>
              <a:t>Human evaluation in some applications (e.g., Chatbots)</a:t>
            </a:r>
            <a:endParaRPr b="0" sz="1600">
              <a:solidFill>
                <a:srgbClr val="313B3F"/>
              </a:solidFill>
              <a:highlight>
                <a:schemeClr val="lt1"/>
              </a:highlight>
            </a:endParaRPr>
          </a:p>
          <a:p>
            <a:pPr indent="-330200" lvl="0" marL="457200" rtl="0" algn="l">
              <a:lnSpc>
                <a:spcPct val="200000"/>
              </a:lnSpc>
              <a:spcBef>
                <a:spcPts val="0"/>
              </a:spcBef>
              <a:spcAft>
                <a:spcPts val="0"/>
              </a:spcAft>
              <a:buClr>
                <a:srgbClr val="313B3F"/>
              </a:buClr>
              <a:buSzPts val="1600"/>
              <a:buChar char="-"/>
            </a:pPr>
            <a:r>
              <a:rPr b="0" lang="en" sz="1600">
                <a:solidFill>
                  <a:srgbClr val="313B3F"/>
                </a:solidFill>
                <a:highlight>
                  <a:schemeClr val="lt1"/>
                </a:highlight>
              </a:rPr>
              <a:t>Perhaps, a qualitative analysis to identify potential biases and to understand where the model needs improvement.</a:t>
            </a:r>
            <a:endParaRPr b="0" sz="1600">
              <a:solidFill>
                <a:srgbClr val="313B3F"/>
              </a:solidFill>
              <a:highlight>
                <a:schemeClr val="lt1"/>
              </a:highlight>
            </a:endParaRPr>
          </a:p>
          <a:p>
            <a:pPr indent="0" lvl="0" marL="457200" rtl="0" algn="l">
              <a:lnSpc>
                <a:spcPct val="200000"/>
              </a:lnSpc>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6"/>
          <p:cNvSpPr txBox="1"/>
          <p:nvPr>
            <p:ph type="title"/>
          </p:nvPr>
        </p:nvSpPr>
        <p:spPr>
          <a:xfrm>
            <a:off x="426250" y="256350"/>
            <a:ext cx="75297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 during actual usage/deployment</a:t>
            </a:r>
            <a:endParaRPr/>
          </a:p>
        </p:txBody>
      </p:sp>
      <p:sp>
        <p:nvSpPr>
          <p:cNvPr id="382" name="Google Shape;382;p66"/>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0200" lvl="0" marL="457200" rtl="0" algn="l">
              <a:lnSpc>
                <a:spcPct val="200000"/>
              </a:lnSpc>
              <a:spcBef>
                <a:spcPts val="0"/>
              </a:spcBef>
              <a:spcAft>
                <a:spcPts val="0"/>
              </a:spcAft>
              <a:buClr>
                <a:schemeClr val="hlink"/>
              </a:buClr>
              <a:buSzPts val="1600"/>
              <a:buChar char="-"/>
            </a:pPr>
            <a:r>
              <a:rPr b="0" lang="en" sz="1600">
                <a:solidFill>
                  <a:schemeClr val="hlink"/>
                </a:solidFill>
              </a:rPr>
              <a:t>Checking for model performance and error rate over time</a:t>
            </a:r>
            <a:endParaRPr b="0" sz="1600">
              <a:solidFill>
                <a:schemeClr val="hlink"/>
              </a:solidFill>
            </a:endParaRPr>
          </a:p>
          <a:p>
            <a:pPr indent="-330200" lvl="0" marL="457200" rtl="0" algn="l">
              <a:lnSpc>
                <a:spcPct val="200000"/>
              </a:lnSpc>
              <a:spcBef>
                <a:spcPts val="0"/>
              </a:spcBef>
              <a:spcAft>
                <a:spcPts val="0"/>
              </a:spcAft>
              <a:buClr>
                <a:schemeClr val="hlink"/>
              </a:buClr>
              <a:buSzPts val="1600"/>
              <a:buChar char="-"/>
            </a:pPr>
            <a:r>
              <a:rPr b="0" lang="en" sz="1600">
                <a:solidFill>
                  <a:schemeClr val="hlink"/>
                </a:solidFill>
              </a:rPr>
              <a:t>Checking for data drift </a:t>
            </a:r>
            <a:endParaRPr b="0" sz="1600">
              <a:solidFill>
                <a:schemeClr val="hlink"/>
              </a:solidFill>
            </a:endParaRPr>
          </a:p>
          <a:p>
            <a:pPr indent="-330200" lvl="0" marL="457200" rtl="0" algn="l">
              <a:lnSpc>
                <a:spcPct val="200000"/>
              </a:lnSpc>
              <a:spcBef>
                <a:spcPts val="0"/>
              </a:spcBef>
              <a:spcAft>
                <a:spcPts val="0"/>
              </a:spcAft>
              <a:buClr>
                <a:schemeClr val="hlink"/>
              </a:buClr>
              <a:buSzPts val="1600"/>
              <a:buChar char="-"/>
            </a:pPr>
            <a:r>
              <a:rPr b="0" lang="en" sz="1600">
                <a:solidFill>
                  <a:schemeClr val="hlink"/>
                </a:solidFill>
              </a:rPr>
              <a:t>Speed of predictions/inference</a:t>
            </a:r>
            <a:endParaRPr b="0" sz="1600">
              <a:solidFill>
                <a:schemeClr val="hlink"/>
              </a:solidFill>
            </a:endParaRPr>
          </a:p>
          <a:p>
            <a:pPr indent="-330200" lvl="0" marL="457200" rtl="0" algn="l">
              <a:lnSpc>
                <a:spcPct val="200000"/>
              </a:lnSpc>
              <a:spcBef>
                <a:spcPts val="0"/>
              </a:spcBef>
              <a:spcAft>
                <a:spcPts val="0"/>
              </a:spcAft>
              <a:buClr>
                <a:schemeClr val="hlink"/>
              </a:buClr>
              <a:buSzPts val="1600"/>
              <a:buChar char="-"/>
            </a:pPr>
            <a:r>
              <a:rPr b="0" lang="en" sz="1600">
                <a:solidFill>
                  <a:schemeClr val="hlink"/>
                </a:solidFill>
              </a:rPr>
              <a:t>Compute costs and maintenance overhead over time (e.g., cloud hosting expenses) </a:t>
            </a:r>
            <a:endParaRPr b="0" sz="1600">
              <a:solidFill>
                <a:schemeClr val="hlink"/>
              </a:solidFill>
            </a:endParaRPr>
          </a:p>
          <a:p>
            <a:pPr indent="-330200" lvl="0" marL="457200" rtl="0" algn="l">
              <a:lnSpc>
                <a:spcPct val="200000"/>
              </a:lnSpc>
              <a:spcBef>
                <a:spcPts val="0"/>
              </a:spcBef>
              <a:spcAft>
                <a:spcPts val="0"/>
              </a:spcAft>
              <a:buClr>
                <a:schemeClr val="hlink"/>
              </a:buClr>
              <a:buSzPts val="1600"/>
              <a:buChar char="-"/>
            </a:pPr>
            <a:r>
              <a:rPr b="0" lang="en" sz="1600">
                <a:solidFill>
                  <a:schemeClr val="hlink"/>
                </a:solidFill>
              </a:rPr>
              <a:t>Feedback from the users/consumers</a:t>
            </a:r>
            <a:endParaRPr b="0" sz="1600">
              <a:solidFill>
                <a:schemeClr val="hlink"/>
              </a:solidFill>
            </a:endParaRPr>
          </a:p>
          <a:p>
            <a:pPr indent="0" lvl="0" marL="0" rtl="0" algn="l">
              <a:lnSpc>
                <a:spcPct val="150000"/>
              </a:lnSpc>
              <a:spcBef>
                <a:spcPts val="1200"/>
              </a:spcBef>
              <a:spcAft>
                <a:spcPts val="0"/>
              </a:spcAft>
              <a:buClr>
                <a:schemeClr val="dk1"/>
              </a:buClr>
              <a:buSzPts val="1100"/>
              <a:buFont typeface="Arial"/>
              <a:buNone/>
            </a:pPr>
            <a:r>
              <a:rPr b="0" lang="en" sz="1600">
                <a:solidFill>
                  <a:schemeClr val="hlink"/>
                </a:solidFill>
              </a:rPr>
              <a:t>etc</a:t>
            </a:r>
            <a:endParaRPr b="0" sz="1600">
              <a:solidFill>
                <a:schemeClr val="hlink"/>
              </a:solidFill>
            </a:endParaRPr>
          </a:p>
          <a:p>
            <a:pPr indent="0" lvl="0" marL="0" rtl="0" algn="l">
              <a:spcBef>
                <a:spcPts val="1200"/>
              </a:spcBef>
              <a:spcAft>
                <a:spcPts val="600"/>
              </a:spcAft>
              <a:buNone/>
            </a:pPr>
            <a:r>
              <a:t/>
            </a:r>
            <a:endParaRPr b="0" sz="1600">
              <a:solidFill>
                <a:srgbClr val="313B3F"/>
              </a:solidFill>
              <a:highlight>
                <a:schemeClr val="lt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7"/>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88" name="Google Shape;388;p67"/>
          <p:cNvSpPr txBox="1"/>
          <p:nvPr>
            <p:ph idx="1" type="body"/>
          </p:nvPr>
        </p:nvSpPr>
        <p:spPr>
          <a:xfrm>
            <a:off x="430225" y="1430350"/>
            <a:ext cx="7621800" cy="2987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b="0" sz="3600">
              <a:solidFill>
                <a:schemeClr val="dk1"/>
              </a:solidFill>
            </a:endParaRPr>
          </a:p>
          <a:p>
            <a:pPr indent="0" lvl="0" marL="0" rtl="0" algn="l">
              <a:spcBef>
                <a:spcPts val="0"/>
              </a:spcBef>
              <a:spcAft>
                <a:spcPts val="0"/>
              </a:spcAft>
              <a:buNone/>
            </a:pPr>
            <a:r>
              <a:t/>
            </a:r>
            <a:endParaRPr b="0" sz="2800">
              <a:solidFill>
                <a:schemeClr val="dk1"/>
              </a:solidFill>
            </a:endParaRPr>
          </a:p>
          <a:p>
            <a:pPr indent="0" lvl="0" marL="0" rtl="0" algn="l">
              <a:spcBef>
                <a:spcPts val="0"/>
              </a:spcBef>
              <a:spcAft>
                <a:spcPts val="0"/>
              </a:spcAft>
              <a:buClr>
                <a:schemeClr val="dk1"/>
              </a:buClr>
              <a:buSzPts val="1100"/>
              <a:buFont typeface="Arial"/>
              <a:buNone/>
            </a:pPr>
            <a:r>
              <a:rPr lang="en" sz="2800">
                <a:solidFill>
                  <a:schemeClr val="dk1"/>
                </a:solidFill>
              </a:rPr>
              <a:t>Let us take a closer look at model evaluation </a:t>
            </a:r>
            <a:endParaRPr sz="2800">
              <a:solidFill>
                <a:schemeClr val="dk1"/>
              </a:solidFill>
            </a:endParaRPr>
          </a:p>
          <a:p>
            <a:pPr indent="0" lvl="0" marL="0" rtl="0" algn="l">
              <a:spcBef>
                <a:spcPts val="1200"/>
              </a:spcBef>
              <a:spcAft>
                <a:spcPts val="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8"/>
          <p:cNvSpPr txBox="1"/>
          <p:nvPr>
            <p:ph type="title"/>
          </p:nvPr>
        </p:nvSpPr>
        <p:spPr>
          <a:xfrm>
            <a:off x="426250" y="256350"/>
            <a:ext cx="7422600" cy="753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accent2"/>
              </a:buClr>
              <a:buSzPts val="2800"/>
              <a:buFont typeface="Arial"/>
              <a:buNone/>
            </a:pPr>
            <a:r>
              <a:rPr lang="en"/>
              <a:t>Model Performance: </a:t>
            </a:r>
            <a:r>
              <a:rPr lang="en"/>
              <a:t>Intrinsic vs Extrinsic</a:t>
            </a:r>
            <a:endParaRPr/>
          </a:p>
        </p:txBody>
      </p:sp>
      <p:sp>
        <p:nvSpPr>
          <p:cNvPr id="395" name="Google Shape;395;p68"/>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
              <a:t>‹#›</a:t>
            </a:fld>
            <a:endParaRPr/>
          </a:p>
        </p:txBody>
      </p:sp>
      <p:sp>
        <p:nvSpPr>
          <p:cNvPr id="396" name="Google Shape;396;p68"/>
          <p:cNvSpPr txBox="1"/>
          <p:nvPr>
            <p:ph idx="1" type="body"/>
          </p:nvPr>
        </p:nvSpPr>
        <p:spPr>
          <a:xfrm>
            <a:off x="430213" y="1430338"/>
            <a:ext cx="6892800" cy="2987700"/>
          </a:xfrm>
          <a:prstGeom prst="rect">
            <a:avLst/>
          </a:prstGeom>
          <a:noFill/>
          <a:ln>
            <a:noFill/>
          </a:ln>
        </p:spPr>
        <p:txBody>
          <a:bodyPr anchorCtr="0" anchor="t" bIns="0" lIns="0" spcFirstLastPara="1" rIns="0" wrap="square" tIns="0">
            <a:noAutofit/>
          </a:bodyPr>
          <a:lstStyle/>
          <a:p>
            <a:pPr indent="-336550" lvl="0" marL="457200" rtl="0" algn="l">
              <a:lnSpc>
                <a:spcPct val="142857"/>
              </a:lnSpc>
              <a:spcBef>
                <a:spcPts val="0"/>
              </a:spcBef>
              <a:spcAft>
                <a:spcPts val="0"/>
              </a:spcAft>
              <a:buClr>
                <a:srgbClr val="24292F"/>
              </a:buClr>
              <a:buSzPts val="1700"/>
              <a:buChar char="-"/>
            </a:pPr>
            <a:r>
              <a:rPr b="0" lang="en">
                <a:solidFill>
                  <a:srgbClr val="24292F"/>
                </a:solidFill>
                <a:highlight>
                  <a:schemeClr val="lt1"/>
                </a:highlight>
              </a:rPr>
              <a:t>Intrinsic - focuses on intermediary objectives</a:t>
            </a:r>
            <a:endParaRPr b="0">
              <a:solidFill>
                <a:srgbClr val="24292F"/>
              </a:solidFill>
              <a:highlight>
                <a:schemeClr val="lt1"/>
              </a:highlight>
            </a:endParaRPr>
          </a:p>
          <a:p>
            <a:pPr indent="-336550" lvl="0" marL="457200" rtl="0" algn="l">
              <a:lnSpc>
                <a:spcPct val="142857"/>
              </a:lnSpc>
              <a:spcBef>
                <a:spcPts val="0"/>
              </a:spcBef>
              <a:spcAft>
                <a:spcPts val="0"/>
              </a:spcAft>
              <a:buClr>
                <a:srgbClr val="24292F"/>
              </a:buClr>
              <a:buSzPts val="1700"/>
              <a:buChar char="-"/>
            </a:pPr>
            <a:r>
              <a:rPr b="0" lang="en">
                <a:solidFill>
                  <a:srgbClr val="24292F"/>
                </a:solidFill>
                <a:highlight>
                  <a:schemeClr val="lt1"/>
                </a:highlight>
              </a:rPr>
              <a:t>Extrinsic - focuses on the final objective</a:t>
            </a:r>
            <a:endParaRPr b="0">
              <a:solidFill>
                <a:srgbClr val="24292F"/>
              </a:solidFill>
              <a:highlight>
                <a:schemeClr val="lt1"/>
              </a:highlight>
            </a:endParaRPr>
          </a:p>
          <a:p>
            <a:pPr indent="0" lvl="0" marL="457200" rtl="0" algn="l">
              <a:lnSpc>
                <a:spcPct val="142857"/>
              </a:lnSpc>
              <a:spcBef>
                <a:spcPts val="0"/>
              </a:spcBef>
              <a:spcAft>
                <a:spcPts val="0"/>
              </a:spcAft>
              <a:buNone/>
            </a:pPr>
            <a:r>
              <a:t/>
            </a:r>
            <a:endParaRPr b="0">
              <a:solidFill>
                <a:srgbClr val="24292F"/>
              </a:solidFill>
              <a:highlight>
                <a:schemeClr val="lt1"/>
              </a:highlight>
            </a:endParaRPr>
          </a:p>
          <a:p>
            <a:pPr indent="0" lvl="0" marL="0" rtl="0" algn="l">
              <a:lnSpc>
                <a:spcPct val="142857"/>
              </a:lnSpc>
              <a:spcBef>
                <a:spcPts val="0"/>
              </a:spcBef>
              <a:spcAft>
                <a:spcPts val="0"/>
              </a:spcAft>
              <a:buClr>
                <a:schemeClr val="dk1"/>
              </a:buClr>
              <a:buSzPts val="1100"/>
              <a:buFont typeface="Arial"/>
              <a:buNone/>
            </a:pPr>
            <a:r>
              <a:rPr b="0" lang="en">
                <a:solidFill>
                  <a:srgbClr val="24292F"/>
                </a:solidFill>
                <a:highlight>
                  <a:schemeClr val="lt1"/>
                </a:highlight>
              </a:rPr>
              <a:t>Consider a email spam classification system:</a:t>
            </a:r>
            <a:endParaRPr b="0">
              <a:solidFill>
                <a:srgbClr val="24292F"/>
              </a:solidFill>
              <a:highlight>
                <a:schemeClr val="lt1"/>
              </a:highlight>
            </a:endParaRPr>
          </a:p>
          <a:p>
            <a:pPr indent="-336550" lvl="0" marL="457200" rtl="0" algn="l">
              <a:lnSpc>
                <a:spcPct val="142857"/>
              </a:lnSpc>
              <a:spcBef>
                <a:spcPts val="0"/>
              </a:spcBef>
              <a:spcAft>
                <a:spcPts val="0"/>
              </a:spcAft>
              <a:buClr>
                <a:srgbClr val="24292F"/>
              </a:buClr>
              <a:buSzPts val="1700"/>
              <a:buChar char="-"/>
            </a:pPr>
            <a:r>
              <a:rPr b="0" lang="en">
                <a:solidFill>
                  <a:srgbClr val="24292F"/>
                </a:solidFill>
                <a:highlight>
                  <a:schemeClr val="lt1"/>
                </a:highlight>
              </a:rPr>
              <a:t>Intrinsic evaluation: assessing the system performance using measures such as precision and recall on a test set </a:t>
            </a:r>
            <a:endParaRPr b="0">
              <a:solidFill>
                <a:srgbClr val="24292F"/>
              </a:solidFill>
              <a:highlight>
                <a:schemeClr val="lt1"/>
              </a:highlight>
            </a:endParaRPr>
          </a:p>
          <a:p>
            <a:pPr indent="-336550" lvl="0" marL="457200" rtl="0" algn="l">
              <a:lnSpc>
                <a:spcPct val="142857"/>
              </a:lnSpc>
              <a:spcBef>
                <a:spcPts val="0"/>
              </a:spcBef>
              <a:spcAft>
                <a:spcPts val="0"/>
              </a:spcAft>
              <a:buClr>
                <a:srgbClr val="24292F"/>
              </a:buClr>
              <a:buSzPts val="1700"/>
              <a:buChar char="-"/>
            </a:pPr>
            <a:r>
              <a:rPr b="0" lang="en">
                <a:solidFill>
                  <a:srgbClr val="24292F"/>
                </a:solidFill>
                <a:highlight>
                  <a:schemeClr val="lt1"/>
                </a:highlight>
              </a:rPr>
              <a:t>Extrinsic evaluation: time a user wasted because a spam email went to their inbox or vice versa</a:t>
            </a:r>
            <a:endParaRPr/>
          </a:p>
        </p:txBody>
      </p:sp>
      <p:sp>
        <p:nvSpPr>
          <p:cNvPr id="397" name="Google Shape;397;p68"/>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rgbClr val="7F7F7F"/>
                </a:solidFill>
              </a:rPr>
              <a:t>NATIONAL RESEARCH COUNCIL CANADA</a:t>
            </a:r>
            <a:endParaRPr b="1">
              <a:solidFill>
                <a:srgbClr val="7F7F7F"/>
              </a:solidFill>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9"/>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Evaluation in the context of LLMs</a:t>
            </a:r>
            <a:endParaRPr/>
          </a:p>
        </p:txBody>
      </p:sp>
      <p:sp>
        <p:nvSpPr>
          <p:cNvPr id="403" name="Google Shape;403;p69"/>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Evaluation of the general capabilities of LLMs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Evaluation of LLMs for building specific NLP applications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Evaluation with LLMs as the evaluators</a:t>
            </a:r>
            <a:endParaRPr b="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3"/>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22" name="Google Shape;222;p43"/>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solidFill>
                  <a:schemeClr val="dk1"/>
                </a:solidFill>
              </a:rPr>
              <a:t>What does evaluation mean to you in the context of LLMs?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Why evaluate at all, anyway?  </a:t>
            </a:r>
            <a:endParaRPr>
              <a:solidFill>
                <a:schemeClr val="dk1"/>
              </a:solidFill>
            </a:endParaRPr>
          </a:p>
          <a:p>
            <a:pPr indent="0" lvl="0" marL="0" rtl="0" algn="l">
              <a:spcBef>
                <a:spcPts val="1200"/>
              </a:spcBef>
              <a:spcAft>
                <a:spcPts val="600"/>
              </a:spcAft>
              <a:buClr>
                <a:schemeClr val="dk1"/>
              </a:buClr>
              <a:buSzPts val="1100"/>
              <a:buFont typeface="Arial"/>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0"/>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Other Aspects of Model Evaluation </a:t>
            </a:r>
            <a:endParaRPr/>
          </a:p>
        </p:txBody>
      </p:sp>
      <p:sp>
        <p:nvSpPr>
          <p:cNvPr id="409" name="Google Shape;409;p70"/>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Developing new tests for models beyond a standard test setup</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Exploring adversarial testing, to estimate model robustness</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User based evaluations (longitudinal user studies, cross-sectional studies, crowd sourcing experiments, eye-tracking, eeg studies etc)</a:t>
            </a:r>
            <a:endParaRPr b="0">
              <a:solidFill>
                <a:schemeClr val="dk1"/>
              </a:solidFill>
            </a:endParaRPr>
          </a:p>
          <a:p>
            <a:pPr indent="0" lvl="0" marL="0" rtl="0" algn="l">
              <a:lnSpc>
                <a:spcPct val="200000"/>
              </a:lnSpc>
              <a:spcBef>
                <a:spcPts val="1200"/>
              </a:spcBef>
              <a:spcAft>
                <a:spcPts val="600"/>
              </a:spcAft>
              <a:buNone/>
            </a:pPr>
            <a:r>
              <a:rPr b="0" lang="en">
                <a:solidFill>
                  <a:schemeClr val="dk1"/>
                </a:solidFill>
              </a:rPr>
              <a:t>etc</a:t>
            </a:r>
            <a:endParaRPr b="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1"/>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15" name="Google Shape;415;p71"/>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600"/>
              </a:spcAft>
              <a:buNone/>
            </a:pPr>
            <a:r>
              <a:rPr b="0" lang="en">
                <a:solidFill>
                  <a:schemeClr val="dk1"/>
                </a:solidFill>
              </a:rPr>
              <a:t>Let us look into what we saw in the past two slides in better detail, focusing on LLMs as much as possible!</a:t>
            </a:r>
            <a:endParaRPr b="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2"/>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Topics I aim to cover today</a:t>
            </a:r>
            <a:endParaRPr/>
          </a:p>
        </p:txBody>
      </p:sp>
      <p:sp>
        <p:nvSpPr>
          <p:cNvPr id="421" name="Google Shape;421;p72"/>
          <p:cNvSpPr txBox="1"/>
          <p:nvPr>
            <p:ph idx="1" type="body"/>
          </p:nvPr>
        </p:nvSpPr>
        <p:spPr>
          <a:xfrm>
            <a:off x="430225" y="1430350"/>
            <a:ext cx="7420500" cy="2987700"/>
          </a:xfrm>
          <a:prstGeom prst="rect">
            <a:avLst/>
          </a:prstGeom>
        </p:spPr>
        <p:txBody>
          <a:bodyPr anchorCtr="0" anchor="t" bIns="0" lIns="0" spcFirstLastPara="1" rIns="0" wrap="square" tIns="0">
            <a:noAutofit/>
          </a:bodyPr>
          <a:lstStyle/>
          <a:p>
            <a:pPr indent="-336550" lvl="0" marL="457200" rtl="0" algn="l">
              <a:lnSpc>
                <a:spcPct val="200000"/>
              </a:lnSpc>
              <a:spcBef>
                <a:spcPts val="800"/>
              </a:spcBef>
              <a:spcAft>
                <a:spcPts val="0"/>
              </a:spcAft>
              <a:buClr>
                <a:srgbClr val="0D1C2B"/>
              </a:buClr>
              <a:buSzPts val="1700"/>
              <a:buChar char="-"/>
            </a:pPr>
            <a:r>
              <a:rPr lang="en">
                <a:solidFill>
                  <a:srgbClr val="0D1C2B"/>
                </a:solidFill>
              </a:rPr>
              <a:t>NLP today - A quick overview</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lang="en">
                <a:solidFill>
                  <a:srgbClr val="0D1C2B"/>
                </a:solidFill>
              </a:rPr>
              <a:t>What is evaluation? </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LLMs and Evaluation</a:t>
            </a:r>
            <a:endParaRPr b="0">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Evaluation beyond the standard test set</a:t>
            </a:r>
            <a:endParaRPr b="0">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Extrinsic evaluation</a:t>
            </a:r>
            <a:endParaRPr b="0">
              <a:solidFill>
                <a:srgbClr val="0D1C2B"/>
              </a:solidFill>
            </a:endParaRPr>
          </a:p>
          <a:p>
            <a:pPr indent="0" lvl="0" marL="0" rtl="0" algn="l">
              <a:lnSpc>
                <a:spcPct val="200000"/>
              </a:lnSpc>
              <a:spcBef>
                <a:spcPts val="800"/>
              </a:spcBef>
              <a:spcAft>
                <a:spcPts val="0"/>
              </a:spcAft>
              <a:buNone/>
            </a:pPr>
            <a:r>
              <a:t/>
            </a:r>
            <a:endParaRPr b="0">
              <a:solidFill>
                <a:srgbClr val="0D1C2B"/>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3"/>
          <p:cNvSpPr txBox="1"/>
          <p:nvPr>
            <p:ph type="title"/>
          </p:nvPr>
        </p:nvSpPr>
        <p:spPr>
          <a:xfrm>
            <a:off x="425450" y="1143150"/>
            <a:ext cx="7577700" cy="155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2800"/>
              <a:buFont typeface="Arial"/>
              <a:buNone/>
            </a:pPr>
            <a:r>
              <a:rPr lang="en" sz="2300"/>
              <a:t>LLMs and Evaluation</a:t>
            </a:r>
            <a:endParaRPr sz="2300"/>
          </a:p>
        </p:txBody>
      </p:sp>
      <p:sp>
        <p:nvSpPr>
          <p:cNvPr id="428" name="Google Shape;428;p73"/>
          <p:cNvSpPr txBox="1"/>
          <p:nvPr>
            <p:ph idx="1" type="body"/>
          </p:nvPr>
        </p:nvSpPr>
        <p:spPr>
          <a:xfrm>
            <a:off x="425450" y="2804492"/>
            <a:ext cx="6477000" cy="112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77F0FF"/>
              </a:buClr>
              <a:buSzPts val="1700"/>
              <a:buNone/>
            </a:pPr>
            <a:r>
              <a:t/>
            </a:r>
            <a:endParaRPr/>
          </a:p>
        </p:txBody>
      </p:sp>
      <p:sp>
        <p:nvSpPr>
          <p:cNvPr id="429" name="Google Shape;429;p73"/>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
              <a:t>‹#›</a:t>
            </a:fld>
            <a:endParaRPr/>
          </a:p>
        </p:txBody>
      </p:sp>
      <p:sp>
        <p:nvSpPr>
          <p:cNvPr id="430" name="Google Shape;430;p73"/>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a:t>NATIONAL RESEARCH COUNCIL CANADA</a:t>
            </a:r>
            <a:endParaRPr b="1"/>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4"/>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do we know an LLM is good? </a:t>
            </a:r>
            <a:endParaRPr/>
          </a:p>
        </p:txBody>
      </p:sp>
      <p:sp>
        <p:nvSpPr>
          <p:cNvPr id="436" name="Google Shape;436;p74"/>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800"/>
              </a:spcBef>
              <a:spcAft>
                <a:spcPts val="0"/>
              </a:spcAft>
              <a:buClr>
                <a:srgbClr val="0D1C2B"/>
              </a:buClr>
              <a:buSzPts val="1700"/>
              <a:buChar char="-"/>
            </a:pPr>
            <a:r>
              <a:rPr b="0" lang="en">
                <a:solidFill>
                  <a:srgbClr val="0D1C2B"/>
                </a:solidFill>
              </a:rPr>
              <a:t>What should we consider when evaluating a language model? </a:t>
            </a:r>
            <a:endParaRPr b="0">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All recent LLMs are bigger, and somewhat more general purpose than older ones such as BERT. How do you evaluate such models where we don’t know their capabilities fully?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5"/>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do we know an LLM is good? </a:t>
            </a:r>
            <a:endParaRPr/>
          </a:p>
        </p:txBody>
      </p:sp>
      <p:sp>
        <p:nvSpPr>
          <p:cNvPr id="442" name="Google Shape;442;p75"/>
          <p:cNvSpPr txBox="1"/>
          <p:nvPr>
            <p:ph idx="1" type="body"/>
          </p:nvPr>
        </p:nvSpPr>
        <p:spPr>
          <a:xfrm>
            <a:off x="430225" y="1430350"/>
            <a:ext cx="6939000" cy="3099900"/>
          </a:xfrm>
          <a:prstGeom prst="rect">
            <a:avLst/>
          </a:prstGeom>
        </p:spPr>
        <p:txBody>
          <a:bodyPr anchorCtr="0" anchor="t" bIns="0" lIns="0" spcFirstLastPara="1" rIns="0" wrap="square" tIns="0">
            <a:noAutofit/>
          </a:bodyPr>
          <a:lstStyle/>
          <a:p>
            <a:pPr indent="-330200" lvl="0" marL="457200" rtl="0" algn="l">
              <a:lnSpc>
                <a:spcPct val="150000"/>
              </a:lnSpc>
              <a:spcBef>
                <a:spcPts val="1200"/>
              </a:spcBef>
              <a:spcAft>
                <a:spcPts val="0"/>
              </a:spcAft>
              <a:buClr>
                <a:schemeClr val="dk1"/>
              </a:buClr>
              <a:buSzPts val="1600"/>
              <a:buChar char="-"/>
            </a:pPr>
            <a:r>
              <a:rPr b="0" lang="en" sz="1600">
                <a:solidFill>
                  <a:schemeClr val="dk1"/>
                </a:solidFill>
              </a:rPr>
              <a:t>Evaluations to test for performance across multiple tasks, framing them in an easy to evaluate manner (multiple-choice, yes/no etc) </a:t>
            </a:r>
            <a:endParaRPr b="0" sz="1600">
              <a:solidFill>
                <a:schemeClr val="dk1"/>
              </a:solidFill>
            </a:endParaRPr>
          </a:p>
          <a:p>
            <a:pPr indent="-330200" lvl="0" marL="457200" rtl="0" algn="l">
              <a:lnSpc>
                <a:spcPct val="150000"/>
              </a:lnSpc>
              <a:spcBef>
                <a:spcPts val="0"/>
              </a:spcBef>
              <a:spcAft>
                <a:spcPts val="0"/>
              </a:spcAft>
              <a:buClr>
                <a:schemeClr val="dk1"/>
              </a:buClr>
              <a:buSzPts val="1600"/>
              <a:buChar char="-"/>
            </a:pPr>
            <a:r>
              <a:rPr b="0" lang="en" sz="1600">
                <a:solidFill>
                  <a:schemeClr val="dk1"/>
                </a:solidFill>
              </a:rPr>
              <a:t>Using third party benchmarks (HELM, BigBENCH etc)</a:t>
            </a:r>
            <a:endParaRPr b="0" sz="1600">
              <a:solidFill>
                <a:schemeClr val="dk1"/>
              </a:solidFill>
            </a:endParaRPr>
          </a:p>
          <a:p>
            <a:pPr indent="-330200" lvl="0" marL="457200" rtl="0" algn="l">
              <a:lnSpc>
                <a:spcPct val="150000"/>
              </a:lnSpc>
              <a:spcBef>
                <a:spcPts val="0"/>
              </a:spcBef>
              <a:spcAft>
                <a:spcPts val="0"/>
              </a:spcAft>
              <a:buClr>
                <a:schemeClr val="dk1"/>
              </a:buClr>
              <a:buSzPts val="1600"/>
              <a:buChar char="-"/>
            </a:pPr>
            <a:r>
              <a:rPr b="0" lang="en" sz="1600">
                <a:solidFill>
                  <a:schemeClr val="dk1"/>
                </a:solidFill>
              </a:rPr>
              <a:t>Crowdsourced human evaluation for generative tasks (e.g., lmsys)</a:t>
            </a:r>
            <a:endParaRPr b="0" sz="1600">
              <a:solidFill>
                <a:schemeClr val="dk1"/>
              </a:solidFill>
            </a:endParaRPr>
          </a:p>
          <a:p>
            <a:pPr indent="-330200" lvl="0" marL="457200" rtl="0" algn="l">
              <a:lnSpc>
                <a:spcPct val="150000"/>
              </a:lnSpc>
              <a:spcBef>
                <a:spcPts val="0"/>
              </a:spcBef>
              <a:spcAft>
                <a:spcPts val="0"/>
              </a:spcAft>
              <a:buClr>
                <a:schemeClr val="dk1"/>
              </a:buClr>
              <a:buSzPts val="1600"/>
              <a:buChar char="-"/>
            </a:pPr>
            <a:r>
              <a:rPr b="0" lang="en" sz="1600">
                <a:solidFill>
                  <a:schemeClr val="dk1"/>
                </a:solidFill>
              </a:rPr>
              <a:t>Red-teaming for identifying vulnerabilities in an LLM’s abilities</a:t>
            </a:r>
            <a:endParaRPr b="0" sz="1600">
              <a:solidFill>
                <a:schemeClr val="dk1"/>
              </a:solidFill>
            </a:endParaRPr>
          </a:p>
          <a:p>
            <a:pPr indent="-330200" lvl="0" marL="457200" rtl="0" algn="l">
              <a:lnSpc>
                <a:spcPct val="150000"/>
              </a:lnSpc>
              <a:spcBef>
                <a:spcPts val="0"/>
              </a:spcBef>
              <a:spcAft>
                <a:spcPts val="0"/>
              </a:spcAft>
              <a:buClr>
                <a:schemeClr val="dk1"/>
              </a:buClr>
              <a:buSzPts val="1600"/>
              <a:buChar char="-"/>
            </a:pPr>
            <a:r>
              <a:rPr b="0" lang="en" sz="1600">
                <a:solidFill>
                  <a:schemeClr val="dk1"/>
                </a:solidFill>
              </a:rPr>
              <a:t>Using Larger LLMs to evaluate smaller LLMs</a:t>
            </a:r>
            <a:endParaRPr b="0" sz="1600">
              <a:solidFill>
                <a:schemeClr val="dk1"/>
              </a:solidFill>
            </a:endParaRPr>
          </a:p>
          <a:p>
            <a:pPr indent="-330200" lvl="0" marL="457200" rtl="0" algn="l">
              <a:lnSpc>
                <a:spcPct val="150000"/>
              </a:lnSpc>
              <a:spcBef>
                <a:spcPts val="0"/>
              </a:spcBef>
              <a:spcAft>
                <a:spcPts val="0"/>
              </a:spcAft>
              <a:buClr>
                <a:schemeClr val="dk1"/>
              </a:buClr>
              <a:buSzPts val="1600"/>
              <a:buChar char="-"/>
            </a:pPr>
            <a:r>
              <a:rPr b="0" lang="en" sz="1600">
                <a:solidFill>
                  <a:schemeClr val="dk1"/>
                </a:solidFill>
              </a:rPr>
              <a:t>“Vibes checks” aka anecdotal evidence</a:t>
            </a:r>
            <a:endParaRPr b="0" sz="1600">
              <a:solidFill>
                <a:schemeClr val="dk1"/>
              </a:solidFill>
            </a:endParaRPr>
          </a:p>
          <a:p>
            <a:pPr indent="0" lvl="0" marL="0" rtl="0" algn="l">
              <a:lnSpc>
                <a:spcPct val="150000"/>
              </a:lnSpc>
              <a:spcBef>
                <a:spcPts val="1200"/>
              </a:spcBef>
              <a:spcAft>
                <a:spcPts val="0"/>
              </a:spcAft>
              <a:buNone/>
            </a:pPr>
            <a:r>
              <a:rPr b="0" lang="en" sz="1600">
                <a:solidFill>
                  <a:schemeClr val="dk1"/>
                </a:solidFill>
              </a:rPr>
              <a:t>Etc.</a:t>
            </a:r>
            <a:endParaRPr b="0" sz="1600">
              <a:solidFill>
                <a:schemeClr val="dk1"/>
              </a:solidFill>
            </a:endParaRPr>
          </a:p>
          <a:p>
            <a:pPr indent="0" lvl="0" marL="0" rtl="0" algn="l">
              <a:lnSpc>
                <a:spcPct val="150000"/>
              </a:lnSpc>
              <a:spcBef>
                <a:spcPts val="1200"/>
              </a:spcBef>
              <a:spcAft>
                <a:spcPts val="600"/>
              </a:spcAft>
              <a:buNone/>
            </a:pPr>
            <a:r>
              <a:t/>
            </a:r>
            <a:endParaRPr b="0" sz="16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6"/>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Evaluating LLMs</a:t>
            </a:r>
            <a:endParaRPr/>
          </a:p>
        </p:txBody>
      </p:sp>
      <p:sp>
        <p:nvSpPr>
          <p:cNvPr id="448" name="Google Shape;448;p76"/>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Today, it is more common to compare LLM performances on standardized leaderboards where they are evaluated across several benchmark datasets.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There are, of course, many different leaderboards now focusing on different aspects.</a:t>
            </a:r>
            <a:endParaRPr b="0">
              <a:solidFill>
                <a:schemeClr val="dk1"/>
              </a:solidFill>
            </a:endParaRPr>
          </a:p>
          <a:p>
            <a:pPr indent="0" lvl="0" marL="0" rtl="0" algn="l">
              <a:lnSpc>
                <a:spcPct val="200000"/>
              </a:lnSpc>
              <a:spcBef>
                <a:spcPts val="1200"/>
              </a:spcBef>
              <a:spcAft>
                <a:spcPts val="600"/>
              </a:spcAft>
              <a:buNone/>
            </a:pPr>
            <a:r>
              <a:rPr b="0" lang="en">
                <a:solidFill>
                  <a:schemeClr val="dk1"/>
                </a:solidFill>
              </a:rPr>
              <a:t>Let us very briefly see some of them. </a:t>
            </a:r>
            <a:endParaRPr b="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7"/>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OpenLLM Leaderboard</a:t>
            </a:r>
            <a:endParaRPr/>
          </a:p>
        </p:txBody>
      </p:sp>
      <p:sp>
        <p:nvSpPr>
          <p:cNvPr id="454" name="Google Shape;454;p77"/>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lnSpc>
                <a:spcPct val="150000"/>
              </a:lnSpc>
              <a:spcBef>
                <a:spcPts val="1200"/>
              </a:spcBef>
              <a:spcAft>
                <a:spcPts val="0"/>
              </a:spcAft>
              <a:buNone/>
            </a:pPr>
            <a:r>
              <a:rPr b="0" lang="en" u="sng">
                <a:solidFill>
                  <a:schemeClr val="hlink"/>
                </a:solidFill>
                <a:hlinkClick r:id="rId3"/>
              </a:rPr>
              <a:t>Evaluates models on 6 benchmarks</a:t>
            </a:r>
            <a:r>
              <a:rPr b="0" lang="en">
                <a:solidFill>
                  <a:schemeClr val="dk1"/>
                </a:solidFill>
              </a:rPr>
              <a:t> (all English datasets)</a:t>
            </a:r>
            <a:endParaRPr b="0">
              <a:solidFill>
                <a:schemeClr val="dk1"/>
              </a:solidFill>
            </a:endParaRPr>
          </a:p>
          <a:p>
            <a:pPr indent="-323850" lvl="0" marL="457200" rtl="0" algn="l">
              <a:lnSpc>
                <a:spcPct val="150000"/>
              </a:lnSpc>
              <a:spcBef>
                <a:spcPts val="1200"/>
              </a:spcBef>
              <a:spcAft>
                <a:spcPts val="0"/>
              </a:spcAft>
              <a:buSzPts val="1500"/>
              <a:buChar char="-"/>
            </a:pPr>
            <a:r>
              <a:rPr b="0" lang="en" sz="1500" u="sng">
                <a:solidFill>
                  <a:schemeClr val="hlink"/>
                </a:solidFill>
                <a:highlight>
                  <a:srgbClr val="FFFFFF"/>
                </a:highlight>
                <a:hlinkClick r:id="rId4"/>
              </a:rPr>
              <a:t>a set of grade-school multiple-choice science questions.</a:t>
            </a:r>
            <a:endParaRPr b="0" sz="1500">
              <a:solidFill>
                <a:srgbClr val="1F2937"/>
              </a:solidFill>
              <a:highlight>
                <a:srgbClr val="FFFFFF"/>
              </a:highlight>
            </a:endParaRPr>
          </a:p>
          <a:p>
            <a:pPr indent="-323850" lvl="0" marL="457200" rtl="0" algn="l">
              <a:lnSpc>
                <a:spcPct val="150000"/>
              </a:lnSpc>
              <a:spcBef>
                <a:spcPts val="0"/>
              </a:spcBef>
              <a:spcAft>
                <a:spcPts val="0"/>
              </a:spcAft>
              <a:buSzPts val="1500"/>
              <a:buChar char="-"/>
            </a:pPr>
            <a:r>
              <a:rPr b="0" lang="en" sz="1500" u="sng">
                <a:solidFill>
                  <a:schemeClr val="hlink"/>
                </a:solidFill>
                <a:highlight>
                  <a:srgbClr val="FFFFFF"/>
                </a:highlight>
                <a:hlinkClick r:id="rId5"/>
              </a:rPr>
              <a:t>multiple choice sentence completion</a:t>
            </a:r>
            <a:endParaRPr b="0" sz="1500">
              <a:solidFill>
                <a:srgbClr val="1F2937"/>
              </a:solidFill>
              <a:highlight>
                <a:srgbClr val="FFFFFF"/>
              </a:highlight>
            </a:endParaRPr>
          </a:p>
          <a:p>
            <a:pPr indent="-323850" lvl="0" marL="457200" rtl="0" algn="l">
              <a:lnSpc>
                <a:spcPct val="150000"/>
              </a:lnSpc>
              <a:spcBef>
                <a:spcPts val="0"/>
              </a:spcBef>
              <a:spcAft>
                <a:spcPts val="0"/>
              </a:spcAft>
              <a:buSzPts val="1500"/>
              <a:buChar char="-"/>
            </a:pPr>
            <a:r>
              <a:rPr b="0" lang="en" sz="1500">
                <a:solidFill>
                  <a:srgbClr val="1F2937"/>
                </a:solidFill>
                <a:highlight>
                  <a:srgbClr val="FFFFFF"/>
                </a:highlight>
              </a:rPr>
              <a:t>Multiple-choice questions from </a:t>
            </a:r>
            <a:r>
              <a:rPr b="0" lang="en" sz="1500" u="sng">
                <a:solidFill>
                  <a:schemeClr val="hlink"/>
                </a:solidFill>
                <a:highlight>
                  <a:srgbClr val="FFFFFF"/>
                </a:highlight>
                <a:hlinkClick r:id="rId6"/>
              </a:rPr>
              <a:t>various branches of knowledge </a:t>
            </a:r>
            <a:r>
              <a:rPr b="0" lang="en" sz="1500">
                <a:solidFill>
                  <a:srgbClr val="1F2937"/>
                </a:solidFill>
                <a:highlight>
                  <a:srgbClr val="FFFFFF"/>
                </a:highlight>
              </a:rPr>
              <a:t>(e.g., algebra, business ethics, biology etc)</a:t>
            </a:r>
            <a:endParaRPr b="0" sz="1500">
              <a:solidFill>
                <a:srgbClr val="1F2937"/>
              </a:solidFill>
              <a:highlight>
                <a:srgbClr val="FFFFFF"/>
              </a:highlight>
            </a:endParaRPr>
          </a:p>
          <a:p>
            <a:pPr indent="-323850" lvl="0" marL="457200" rtl="0" algn="l">
              <a:lnSpc>
                <a:spcPct val="150000"/>
              </a:lnSpc>
              <a:spcBef>
                <a:spcPts val="0"/>
              </a:spcBef>
              <a:spcAft>
                <a:spcPts val="0"/>
              </a:spcAft>
              <a:buSzPts val="1500"/>
              <a:buChar char="-"/>
            </a:pPr>
            <a:r>
              <a:rPr b="0" lang="en" sz="1500">
                <a:solidFill>
                  <a:srgbClr val="1F2937"/>
                </a:solidFill>
                <a:highlight>
                  <a:srgbClr val="FFFFFF"/>
                </a:highlight>
              </a:rPr>
              <a:t>Picking the </a:t>
            </a:r>
            <a:r>
              <a:rPr b="0" lang="en" sz="1500" u="sng">
                <a:solidFill>
                  <a:schemeClr val="hlink"/>
                </a:solidFill>
                <a:highlight>
                  <a:srgbClr val="FFFFFF"/>
                </a:highlight>
                <a:hlinkClick r:id="rId7"/>
              </a:rPr>
              <a:t>correct/truthful answer from a given set of answers</a:t>
            </a:r>
            <a:endParaRPr b="0" sz="1500">
              <a:solidFill>
                <a:srgbClr val="1F2937"/>
              </a:solidFill>
              <a:highlight>
                <a:srgbClr val="FFFFFF"/>
              </a:highlight>
            </a:endParaRPr>
          </a:p>
          <a:p>
            <a:pPr indent="-323850" lvl="0" marL="457200" rtl="0" algn="l">
              <a:lnSpc>
                <a:spcPct val="150000"/>
              </a:lnSpc>
              <a:spcBef>
                <a:spcPts val="0"/>
              </a:spcBef>
              <a:spcAft>
                <a:spcPts val="0"/>
              </a:spcAft>
              <a:buSzPts val="1500"/>
              <a:buChar char="-"/>
            </a:pPr>
            <a:r>
              <a:rPr b="0" lang="en" sz="1500" u="sng">
                <a:solidFill>
                  <a:schemeClr val="hlink"/>
                </a:solidFill>
                <a:highlight>
                  <a:srgbClr val="FFFFFF"/>
                </a:highlight>
                <a:hlinkClick r:id="rId8"/>
              </a:rPr>
              <a:t>Winogrande</a:t>
            </a:r>
            <a:r>
              <a:rPr b="0" lang="en" sz="1500">
                <a:solidFill>
                  <a:srgbClr val="1F2937"/>
                </a:solidFill>
                <a:highlight>
                  <a:srgbClr val="FFFFFF"/>
                </a:highlight>
              </a:rPr>
              <a:t> - aims to test common-sense reasoning, through fill-in-the-blank questions with choices given.</a:t>
            </a:r>
            <a:endParaRPr b="0" sz="1500">
              <a:solidFill>
                <a:srgbClr val="1F2937"/>
              </a:solidFill>
              <a:highlight>
                <a:srgbClr val="FFFFFF"/>
              </a:highlight>
            </a:endParaRPr>
          </a:p>
          <a:p>
            <a:pPr indent="-323850" lvl="0" marL="457200" rtl="0" algn="l">
              <a:lnSpc>
                <a:spcPct val="150000"/>
              </a:lnSpc>
              <a:spcBef>
                <a:spcPts val="0"/>
              </a:spcBef>
              <a:spcAft>
                <a:spcPts val="0"/>
              </a:spcAft>
              <a:buSzPts val="1500"/>
              <a:buChar char="-"/>
            </a:pPr>
            <a:r>
              <a:rPr b="0" lang="en" sz="1500" u="sng">
                <a:solidFill>
                  <a:schemeClr val="hlink"/>
                </a:solidFill>
                <a:highlight>
                  <a:srgbClr val="FFFFFF"/>
                </a:highlight>
                <a:hlinkClick r:id="rId9"/>
              </a:rPr>
              <a:t>GSM8k </a:t>
            </a:r>
            <a:r>
              <a:rPr b="0" lang="en" sz="1500">
                <a:solidFill>
                  <a:srgbClr val="1F2937"/>
                </a:solidFill>
                <a:highlight>
                  <a:srgbClr val="FFFFFF"/>
                </a:highlight>
              </a:rPr>
              <a:t>- grade school math problems (not multiple-choice, for a change!) </a:t>
            </a:r>
            <a:endParaRPr b="0" sz="1500">
              <a:solidFill>
                <a:srgbClr val="1F2937"/>
              </a:solidFill>
              <a:highlight>
                <a:srgbClr val="FFFFFF"/>
              </a:highlight>
            </a:endParaRPr>
          </a:p>
          <a:p>
            <a:pPr indent="0" lvl="0" marL="0" rtl="0" algn="l">
              <a:lnSpc>
                <a:spcPct val="150000"/>
              </a:lnSpc>
              <a:spcBef>
                <a:spcPts val="1200"/>
              </a:spcBef>
              <a:spcAft>
                <a:spcPts val="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8"/>
          <p:cNvSpPr txBox="1"/>
          <p:nvPr>
            <p:ph type="title"/>
          </p:nvPr>
        </p:nvSpPr>
        <p:spPr>
          <a:xfrm>
            <a:off x="426250" y="256350"/>
            <a:ext cx="71181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State-of-the-art on OpenLLM leaderboard</a:t>
            </a:r>
            <a:endParaRPr/>
          </a:p>
        </p:txBody>
      </p:sp>
      <p:sp>
        <p:nvSpPr>
          <p:cNvPr id="460" name="Google Shape;460;p78"/>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461" name="Google Shape;461;p78"/>
          <p:cNvPicPr preferRelativeResize="0"/>
          <p:nvPr/>
        </p:nvPicPr>
        <p:blipFill>
          <a:blip r:embed="rId3">
            <a:alphaModFix/>
          </a:blip>
          <a:stretch>
            <a:fillRect/>
          </a:stretch>
        </p:blipFill>
        <p:spPr>
          <a:xfrm>
            <a:off x="430225" y="1430350"/>
            <a:ext cx="5161024" cy="3034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9"/>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LLM Safety Leaderboard</a:t>
            </a:r>
            <a:endParaRPr/>
          </a:p>
        </p:txBody>
      </p:sp>
      <p:sp>
        <p:nvSpPr>
          <p:cNvPr id="467" name="Google Shape;467;p79"/>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lnSpc>
                <a:spcPct val="90000"/>
              </a:lnSpc>
              <a:spcBef>
                <a:spcPts val="800"/>
              </a:spcBef>
              <a:spcAft>
                <a:spcPts val="0"/>
              </a:spcAft>
              <a:buNone/>
            </a:pPr>
            <a:r>
              <a:rPr b="0" lang="en" sz="1500">
                <a:solidFill>
                  <a:srgbClr val="0D1C2B"/>
                </a:solidFill>
              </a:rPr>
              <a:t>“</a:t>
            </a:r>
            <a:r>
              <a:rPr b="0" lang="en" sz="1500">
                <a:solidFill>
                  <a:srgbClr val="1F2937"/>
                </a:solidFill>
                <a:highlight>
                  <a:schemeClr val="lt1"/>
                </a:highlight>
              </a:rPr>
              <a:t>The </a:t>
            </a:r>
            <a:r>
              <a:rPr b="0" lang="en" sz="1500" u="sng">
                <a:solidFill>
                  <a:schemeClr val="hlink"/>
                </a:solidFill>
                <a:highlight>
                  <a:schemeClr val="lt1"/>
                </a:highlight>
                <a:hlinkClick r:id="rId3"/>
              </a:rPr>
              <a:t>LLM Safety Leaderboard</a:t>
            </a:r>
            <a:r>
              <a:rPr b="0" lang="en" sz="1500">
                <a:solidFill>
                  <a:srgbClr val="1F2937"/>
                </a:solidFill>
                <a:highlight>
                  <a:schemeClr val="lt1"/>
                </a:highlight>
              </a:rPr>
              <a:t> aims to provide a unified evaluation for LLM safety and help researchers and practitioners better understand the capabilities, limitations, and potential risks of LLMs.”</a:t>
            </a:r>
            <a:endParaRPr b="0" sz="1500">
              <a:solidFill>
                <a:srgbClr val="1F2937"/>
              </a:solidFill>
              <a:highlight>
                <a:schemeClr val="lt1"/>
              </a:highlight>
            </a:endParaRPr>
          </a:p>
          <a:p>
            <a:pPr indent="0" lvl="0" marL="0" rtl="0" algn="l">
              <a:lnSpc>
                <a:spcPct val="90000"/>
              </a:lnSpc>
              <a:spcBef>
                <a:spcPts val="800"/>
              </a:spcBef>
              <a:spcAft>
                <a:spcPts val="0"/>
              </a:spcAft>
              <a:buNone/>
            </a:pPr>
            <a:r>
              <a:t/>
            </a:r>
            <a:endParaRPr b="0" sz="1500">
              <a:solidFill>
                <a:srgbClr val="1F2937"/>
              </a:solidFill>
              <a:highlight>
                <a:schemeClr val="lt1"/>
              </a:highlight>
            </a:endParaRPr>
          </a:p>
          <a:p>
            <a:pPr indent="0" lvl="0" marL="0" rtl="0" algn="l">
              <a:lnSpc>
                <a:spcPct val="90000"/>
              </a:lnSpc>
              <a:spcBef>
                <a:spcPts val="800"/>
              </a:spcBef>
              <a:spcAft>
                <a:spcPts val="0"/>
              </a:spcAft>
              <a:buNone/>
            </a:pPr>
            <a:r>
              <a:t/>
            </a:r>
            <a:endParaRPr b="0" sz="1500">
              <a:solidFill>
                <a:srgbClr val="1F2937"/>
              </a:solidFill>
              <a:highlight>
                <a:schemeClr val="lt1"/>
              </a:highlight>
            </a:endParaRPr>
          </a:p>
          <a:p>
            <a:pPr indent="0" lvl="0" marL="0" rtl="0" algn="l">
              <a:lnSpc>
                <a:spcPct val="90000"/>
              </a:lnSpc>
              <a:spcBef>
                <a:spcPts val="800"/>
              </a:spcBef>
              <a:spcAft>
                <a:spcPts val="0"/>
              </a:spcAft>
              <a:buNone/>
            </a:pPr>
            <a:r>
              <a:t/>
            </a:r>
            <a:endParaRPr b="0" sz="1500">
              <a:solidFill>
                <a:srgbClr val="1F2937"/>
              </a:solidFill>
              <a:highlight>
                <a:schemeClr val="lt1"/>
              </a:highlight>
            </a:endParaRPr>
          </a:p>
          <a:p>
            <a:pPr indent="0" lvl="0" marL="0" rtl="0" algn="l">
              <a:lnSpc>
                <a:spcPct val="90000"/>
              </a:lnSpc>
              <a:spcBef>
                <a:spcPts val="800"/>
              </a:spcBef>
              <a:spcAft>
                <a:spcPts val="0"/>
              </a:spcAft>
              <a:buClr>
                <a:schemeClr val="dk1"/>
              </a:buClr>
              <a:buSzPts val="1100"/>
              <a:buFont typeface="Arial"/>
              <a:buNone/>
            </a:pPr>
            <a:r>
              <a:t/>
            </a:r>
            <a:endParaRPr b="0" sz="1500">
              <a:solidFill>
                <a:srgbClr val="1F2937"/>
              </a:solidFill>
              <a:highlight>
                <a:schemeClr val="lt1"/>
              </a:highlight>
            </a:endParaRPr>
          </a:p>
          <a:p>
            <a:pPr indent="0" lvl="0" marL="0" rtl="0" algn="l">
              <a:spcBef>
                <a:spcPts val="1200"/>
              </a:spcBef>
              <a:spcAft>
                <a:spcPts val="600"/>
              </a:spcAft>
              <a:buNone/>
            </a:pPr>
            <a:r>
              <a:t/>
            </a:r>
            <a:endParaRPr/>
          </a:p>
        </p:txBody>
      </p:sp>
      <p:pic>
        <p:nvPicPr>
          <p:cNvPr id="468" name="Google Shape;468;p79"/>
          <p:cNvPicPr preferRelativeResize="0"/>
          <p:nvPr/>
        </p:nvPicPr>
        <p:blipFill>
          <a:blip r:embed="rId4">
            <a:alphaModFix/>
          </a:blip>
          <a:stretch>
            <a:fillRect/>
          </a:stretch>
        </p:blipFill>
        <p:spPr>
          <a:xfrm>
            <a:off x="504200" y="2184925"/>
            <a:ext cx="2886825" cy="2450350"/>
          </a:xfrm>
          <a:prstGeom prst="rect">
            <a:avLst/>
          </a:prstGeom>
          <a:noFill/>
          <a:ln>
            <a:noFill/>
          </a:ln>
        </p:spPr>
      </p:pic>
      <p:sp>
        <p:nvSpPr>
          <p:cNvPr id="469" name="Google Shape;469;p79"/>
          <p:cNvSpPr txBox="1"/>
          <p:nvPr/>
        </p:nvSpPr>
        <p:spPr>
          <a:xfrm>
            <a:off x="4013150" y="2488500"/>
            <a:ext cx="504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2"/>
              </a:solidFill>
            </a:endParaRPr>
          </a:p>
        </p:txBody>
      </p:sp>
      <p:sp>
        <p:nvSpPr>
          <p:cNvPr id="470" name="Google Shape;470;p79"/>
          <p:cNvSpPr txBox="1"/>
          <p:nvPr/>
        </p:nvSpPr>
        <p:spPr>
          <a:xfrm>
            <a:off x="3916775" y="2085450"/>
            <a:ext cx="3198300" cy="192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t/>
            </a:r>
            <a:endParaRPr sz="1700">
              <a:solidFill>
                <a:schemeClr val="dk1"/>
              </a:solidFill>
            </a:endParaRPr>
          </a:p>
        </p:txBody>
      </p:sp>
      <p:pic>
        <p:nvPicPr>
          <p:cNvPr id="471" name="Google Shape;471;p79"/>
          <p:cNvPicPr preferRelativeResize="0"/>
          <p:nvPr/>
        </p:nvPicPr>
        <p:blipFill>
          <a:blip r:embed="rId5">
            <a:alphaModFix/>
          </a:blip>
          <a:stretch>
            <a:fillRect/>
          </a:stretch>
        </p:blipFill>
        <p:spPr>
          <a:xfrm>
            <a:off x="3539138" y="2085448"/>
            <a:ext cx="3872975" cy="2533924"/>
          </a:xfrm>
          <a:prstGeom prst="rect">
            <a:avLst/>
          </a:prstGeom>
          <a:noFill/>
          <a:ln>
            <a:noFill/>
          </a:ln>
        </p:spPr>
      </p:pic>
      <p:sp>
        <p:nvSpPr>
          <p:cNvPr id="472" name="Google Shape;472;p79"/>
          <p:cNvSpPr txBox="1"/>
          <p:nvPr/>
        </p:nvSpPr>
        <p:spPr>
          <a:xfrm>
            <a:off x="1060250" y="4619375"/>
            <a:ext cx="5932200" cy="1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Various tasks, but seems to be English only!</a:t>
            </a:r>
            <a:endParaRPr sz="17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4"/>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Topics I aim to cover today</a:t>
            </a:r>
            <a:endParaRPr/>
          </a:p>
        </p:txBody>
      </p:sp>
      <p:sp>
        <p:nvSpPr>
          <p:cNvPr id="228" name="Google Shape;228;p44"/>
          <p:cNvSpPr txBox="1"/>
          <p:nvPr>
            <p:ph idx="1" type="body"/>
          </p:nvPr>
        </p:nvSpPr>
        <p:spPr>
          <a:xfrm>
            <a:off x="430225" y="1430350"/>
            <a:ext cx="7420500" cy="2987700"/>
          </a:xfrm>
          <a:prstGeom prst="rect">
            <a:avLst/>
          </a:prstGeom>
        </p:spPr>
        <p:txBody>
          <a:bodyPr anchorCtr="0" anchor="t" bIns="0" lIns="0" spcFirstLastPara="1" rIns="0" wrap="square" tIns="0">
            <a:noAutofit/>
          </a:bodyPr>
          <a:lstStyle/>
          <a:p>
            <a:pPr indent="-336550" lvl="0" marL="457200" rtl="0" algn="l">
              <a:lnSpc>
                <a:spcPct val="200000"/>
              </a:lnSpc>
              <a:spcBef>
                <a:spcPts val="800"/>
              </a:spcBef>
              <a:spcAft>
                <a:spcPts val="0"/>
              </a:spcAft>
              <a:buClr>
                <a:srgbClr val="0D1C2B"/>
              </a:buClr>
              <a:buSzPts val="1700"/>
              <a:buChar char="-"/>
            </a:pPr>
            <a:r>
              <a:rPr b="0" lang="en">
                <a:solidFill>
                  <a:srgbClr val="0D1C2B"/>
                </a:solidFill>
              </a:rPr>
              <a:t>NLP today - A quick overview</a:t>
            </a:r>
            <a:endParaRPr b="0">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What is evaluation in NLP? </a:t>
            </a:r>
            <a:endParaRPr b="0">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LLMs and Evaluation</a:t>
            </a:r>
            <a:endParaRPr b="0">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Evaluation beyond the standard test set</a:t>
            </a:r>
            <a:endParaRPr b="0">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Extrinsic Evaluation </a:t>
            </a:r>
            <a:endParaRPr b="0">
              <a:solidFill>
                <a:srgbClr val="0D1C2B"/>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0"/>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Chatbot Arena</a:t>
            </a:r>
            <a:endParaRPr/>
          </a:p>
        </p:txBody>
      </p:sp>
      <p:sp>
        <p:nvSpPr>
          <p:cNvPr id="478" name="Google Shape;478;p80"/>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Crowd sourced platform, community driven.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Collects pairwise comparison judgements from humans and uses that to rank LLMs with elo-scale rating.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&gt; 100 LLMs compared and ranked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Caveats: not exactly a full blown chat scenario</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Positives: not necessarily focused on English</a:t>
            </a:r>
            <a:endParaRPr b="0">
              <a:solidFill>
                <a:schemeClr val="dk1"/>
              </a:solidFill>
            </a:endParaRPr>
          </a:p>
          <a:p>
            <a:pPr indent="0" lvl="0" marL="0" rtl="0" algn="l">
              <a:lnSpc>
                <a:spcPct val="150000"/>
              </a:lnSpc>
              <a:spcBef>
                <a:spcPts val="1200"/>
              </a:spcBef>
              <a:spcAft>
                <a:spcPts val="600"/>
              </a:spcAft>
              <a:buNone/>
            </a:pPr>
            <a:r>
              <a:rPr b="0" lang="en"/>
              <a:t>https://huggingface.co/spaces/lmsys/chatbot-arena-leaderboard</a:t>
            </a:r>
            <a:endParaRPr b="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1"/>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An Example </a:t>
            </a:r>
            <a:endParaRPr/>
          </a:p>
        </p:txBody>
      </p:sp>
      <p:sp>
        <p:nvSpPr>
          <p:cNvPr id="484" name="Google Shape;484;p81"/>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485" name="Google Shape;485;p81"/>
          <p:cNvPicPr preferRelativeResize="0"/>
          <p:nvPr/>
        </p:nvPicPr>
        <p:blipFill>
          <a:blip r:embed="rId3">
            <a:alphaModFix/>
          </a:blip>
          <a:stretch>
            <a:fillRect/>
          </a:stretch>
        </p:blipFill>
        <p:spPr>
          <a:xfrm>
            <a:off x="490700" y="1430350"/>
            <a:ext cx="5975926" cy="3248750"/>
          </a:xfrm>
          <a:prstGeom prst="rect">
            <a:avLst/>
          </a:prstGeom>
          <a:noFill/>
          <a:ln>
            <a:noFill/>
          </a:ln>
        </p:spPr>
      </p:pic>
      <p:sp>
        <p:nvSpPr>
          <p:cNvPr id="486" name="Google Shape;486;p81"/>
          <p:cNvSpPr txBox="1"/>
          <p:nvPr/>
        </p:nvSpPr>
        <p:spPr>
          <a:xfrm>
            <a:off x="552025" y="4591475"/>
            <a:ext cx="55992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92" name="Google Shape;492;p82"/>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a:p>
            <a:pPr indent="0" lvl="0" marL="0" rtl="0" algn="l">
              <a:spcBef>
                <a:spcPts val="0"/>
              </a:spcBef>
              <a:spcAft>
                <a:spcPts val="0"/>
              </a:spcAft>
              <a:buClr>
                <a:schemeClr val="dk1"/>
              </a:buClr>
              <a:buSzPts val="1100"/>
              <a:buFont typeface="Arial"/>
              <a:buNone/>
            </a:pPr>
            <a:r>
              <a:rPr b="0" lang="en"/>
              <a:t>A: command-r, B: GPT4-1106-preview</a:t>
            </a:r>
            <a:endParaRPr b="0"/>
          </a:p>
          <a:p>
            <a:pPr indent="0" lvl="0" marL="0" rtl="0" algn="l">
              <a:spcBef>
                <a:spcPts val="1200"/>
              </a:spcBef>
              <a:spcAft>
                <a:spcPts val="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3"/>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Another Example</a:t>
            </a:r>
            <a:endParaRPr/>
          </a:p>
        </p:txBody>
      </p:sp>
      <p:sp>
        <p:nvSpPr>
          <p:cNvPr id="498" name="Google Shape;498;p83"/>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499" name="Google Shape;499;p83"/>
          <p:cNvPicPr preferRelativeResize="0"/>
          <p:nvPr/>
        </p:nvPicPr>
        <p:blipFill>
          <a:blip r:embed="rId3">
            <a:alphaModFix/>
          </a:blip>
          <a:stretch>
            <a:fillRect/>
          </a:stretch>
        </p:blipFill>
        <p:spPr>
          <a:xfrm>
            <a:off x="430225" y="1430350"/>
            <a:ext cx="6510423" cy="2544300"/>
          </a:xfrm>
          <a:prstGeom prst="rect">
            <a:avLst/>
          </a:prstGeom>
          <a:noFill/>
          <a:ln>
            <a:noFill/>
          </a:ln>
        </p:spPr>
      </p:pic>
      <p:sp>
        <p:nvSpPr>
          <p:cNvPr id="500" name="Google Shape;500;p83"/>
          <p:cNvSpPr txBox="1"/>
          <p:nvPr/>
        </p:nvSpPr>
        <p:spPr>
          <a:xfrm>
            <a:off x="604600" y="4083250"/>
            <a:ext cx="56868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
        <p:nvSpPr>
          <p:cNvPr id="501" name="Google Shape;501;p83"/>
          <p:cNvSpPr txBox="1"/>
          <p:nvPr/>
        </p:nvSpPr>
        <p:spPr>
          <a:xfrm>
            <a:off x="712600" y="4573950"/>
            <a:ext cx="63192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507" name="Google Shape;507;p84"/>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600"/>
              </a:spcBef>
              <a:spcAft>
                <a:spcPts val="0"/>
              </a:spcAft>
              <a:buNone/>
            </a:pPr>
            <a:r>
              <a:rPr b="0" lang="en"/>
              <a:t>A: Gemini-Advanced; B-Claude3-Sonnet</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lang="en"/>
              <a:t>I felt both are bad - because I wonder about the correctness</a:t>
            </a:r>
            <a:endParaRPr b="0"/>
          </a:p>
          <a:p>
            <a:pPr indent="0" lvl="0" marL="0" rtl="0" algn="l">
              <a:spcBef>
                <a:spcPts val="0"/>
              </a:spcBef>
              <a:spcAft>
                <a:spcPts val="0"/>
              </a:spcAft>
              <a:buNone/>
            </a:pPr>
            <a:r>
              <a:rPr b="0" lang="en"/>
              <a:t> </a:t>
            </a:r>
            <a:endParaRPr b="0"/>
          </a:p>
          <a:p>
            <a:pPr indent="0" lvl="0" marL="0" rtl="0" algn="l">
              <a:spcBef>
                <a:spcPts val="0"/>
              </a:spcBef>
              <a:spcAft>
                <a:spcPts val="0"/>
              </a:spcAft>
              <a:buClr>
                <a:schemeClr val="dk1"/>
              </a:buClr>
              <a:buSzPts val="1100"/>
              <a:buFont typeface="Arial"/>
              <a:buNone/>
            </a:pPr>
            <a:r>
              <a:t/>
            </a:r>
            <a:endParaRPr b="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LLMEval - Reward Bench</a:t>
            </a:r>
            <a:endParaRPr/>
          </a:p>
          <a:p>
            <a:pPr indent="0" lvl="0" marL="0" rtl="0" algn="l">
              <a:spcBef>
                <a:spcPts val="0"/>
              </a:spcBef>
              <a:spcAft>
                <a:spcPts val="0"/>
              </a:spcAft>
              <a:buNone/>
            </a:pPr>
            <a:r>
              <a:t/>
            </a:r>
            <a:endParaRPr/>
          </a:p>
        </p:txBody>
      </p:sp>
      <p:sp>
        <p:nvSpPr>
          <p:cNvPr id="513" name="Google Shape;513;p85"/>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spcBef>
                <a:spcPts val="1200"/>
              </a:spcBef>
              <a:spcAft>
                <a:spcPts val="0"/>
              </a:spcAft>
              <a:buClr>
                <a:schemeClr val="dk1"/>
              </a:buClr>
              <a:buSzPts val="1700"/>
              <a:buChar char="-"/>
            </a:pPr>
            <a:r>
              <a:rPr b="0" lang="en" u="sng">
                <a:solidFill>
                  <a:schemeClr val="hlink"/>
                </a:solidFill>
                <a:hlinkClick r:id="rId3"/>
              </a:rPr>
              <a:t>Evaluating the capabilities of reward models</a:t>
            </a:r>
            <a:endParaRPr b="0">
              <a:solidFill>
                <a:schemeClr val="dk1"/>
              </a:solidFill>
            </a:endParaRPr>
          </a:p>
          <a:p>
            <a:pPr indent="0" lvl="0" marL="457200" rtl="0" algn="l">
              <a:spcBef>
                <a:spcPts val="1200"/>
              </a:spcBef>
              <a:spcAft>
                <a:spcPts val="600"/>
              </a:spcAft>
              <a:buNone/>
            </a:pPr>
            <a:r>
              <a:rPr b="0" lang="en">
                <a:solidFill>
                  <a:schemeClr val="dk1"/>
                </a:solidFill>
              </a:rPr>
              <a:t> </a:t>
            </a:r>
            <a:endParaRPr b="0">
              <a:solidFill>
                <a:schemeClr val="dk1"/>
              </a:solidFill>
            </a:endParaRPr>
          </a:p>
        </p:txBody>
      </p:sp>
      <p:pic>
        <p:nvPicPr>
          <p:cNvPr id="514" name="Google Shape;514;p85"/>
          <p:cNvPicPr preferRelativeResize="0"/>
          <p:nvPr/>
        </p:nvPicPr>
        <p:blipFill>
          <a:blip r:embed="rId4">
            <a:alphaModFix/>
          </a:blip>
          <a:stretch>
            <a:fillRect/>
          </a:stretch>
        </p:blipFill>
        <p:spPr>
          <a:xfrm>
            <a:off x="648425" y="2273613"/>
            <a:ext cx="2551499" cy="1301175"/>
          </a:xfrm>
          <a:prstGeom prst="rect">
            <a:avLst/>
          </a:prstGeom>
          <a:noFill/>
          <a:ln>
            <a:noFill/>
          </a:ln>
        </p:spPr>
      </p:pic>
      <p:pic>
        <p:nvPicPr>
          <p:cNvPr id="515" name="Google Shape;515;p85"/>
          <p:cNvPicPr preferRelativeResize="0"/>
          <p:nvPr/>
        </p:nvPicPr>
        <p:blipFill>
          <a:blip r:embed="rId5">
            <a:alphaModFix/>
          </a:blip>
          <a:stretch>
            <a:fillRect/>
          </a:stretch>
        </p:blipFill>
        <p:spPr>
          <a:xfrm>
            <a:off x="3263025" y="1985272"/>
            <a:ext cx="4439076" cy="17513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LLM Perf leaderboard</a:t>
            </a:r>
            <a:endParaRPr/>
          </a:p>
        </p:txBody>
      </p:sp>
      <p:sp>
        <p:nvSpPr>
          <p:cNvPr id="521" name="Google Shape;521;p86"/>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lnSpc>
                <a:spcPct val="90000"/>
              </a:lnSpc>
              <a:spcBef>
                <a:spcPts val="800"/>
              </a:spcBef>
              <a:spcAft>
                <a:spcPts val="0"/>
              </a:spcAft>
              <a:buNone/>
            </a:pPr>
            <a:r>
              <a:rPr b="0" lang="en" sz="1500">
                <a:solidFill>
                  <a:srgbClr val="1F2937"/>
                </a:solidFill>
                <a:highlight>
                  <a:schemeClr val="lt1"/>
                </a:highlight>
              </a:rPr>
              <a:t>The </a:t>
            </a:r>
            <a:r>
              <a:rPr b="0" lang="en" sz="1500" u="sng">
                <a:solidFill>
                  <a:schemeClr val="hlink"/>
                </a:solidFill>
                <a:highlight>
                  <a:schemeClr val="lt1"/>
                </a:highlight>
                <a:hlinkClick r:id="rId3"/>
              </a:rPr>
              <a:t>LLM-Perf Leaderboard </a:t>
            </a:r>
            <a:r>
              <a:rPr b="0" lang="en" sz="1500">
                <a:solidFill>
                  <a:srgbClr val="1F2937"/>
                </a:solidFill>
                <a:highlight>
                  <a:schemeClr val="lt1"/>
                </a:highlight>
              </a:rPr>
              <a:t>aims to benchmark the performance (latency, throughput, memory &amp; energy) of Large Language Models (LLMs) with different hardwares, backends and optimizations. </a:t>
            </a:r>
            <a:endParaRPr b="0" sz="1500">
              <a:solidFill>
                <a:srgbClr val="1F2937"/>
              </a:solidFill>
              <a:highlight>
                <a:schemeClr val="lt1"/>
              </a:highlight>
            </a:endParaRPr>
          </a:p>
          <a:p>
            <a:pPr indent="0" lvl="0" marL="0" rtl="0" algn="l">
              <a:lnSpc>
                <a:spcPct val="90000"/>
              </a:lnSpc>
              <a:spcBef>
                <a:spcPts val="800"/>
              </a:spcBef>
              <a:spcAft>
                <a:spcPts val="0"/>
              </a:spcAft>
              <a:buNone/>
            </a:pPr>
            <a:r>
              <a:t/>
            </a:r>
            <a:endParaRPr b="0" sz="1500">
              <a:solidFill>
                <a:srgbClr val="1F2937"/>
              </a:solidFill>
              <a:highlight>
                <a:schemeClr val="lt1"/>
              </a:highlight>
            </a:endParaRPr>
          </a:p>
          <a:p>
            <a:pPr indent="0" lvl="0" marL="0" rtl="0" algn="l">
              <a:lnSpc>
                <a:spcPct val="90000"/>
              </a:lnSpc>
              <a:spcBef>
                <a:spcPts val="800"/>
              </a:spcBef>
              <a:spcAft>
                <a:spcPts val="0"/>
              </a:spcAft>
              <a:buClr>
                <a:schemeClr val="dk1"/>
              </a:buClr>
              <a:buSzPts val="1100"/>
              <a:buFont typeface="Arial"/>
              <a:buNone/>
            </a:pPr>
            <a:r>
              <a:t/>
            </a:r>
            <a:endParaRPr b="0" sz="1500">
              <a:solidFill>
                <a:srgbClr val="1F2937"/>
              </a:solidFill>
              <a:highlight>
                <a:schemeClr val="lt1"/>
              </a:highlight>
            </a:endParaRPr>
          </a:p>
          <a:p>
            <a:pPr indent="0" lvl="0" marL="0" rtl="0" algn="l">
              <a:spcBef>
                <a:spcPts val="1200"/>
              </a:spcBef>
              <a:spcAft>
                <a:spcPts val="600"/>
              </a:spcAft>
              <a:buNone/>
            </a:pPr>
            <a:r>
              <a:t/>
            </a:r>
            <a:endParaRPr/>
          </a:p>
        </p:txBody>
      </p:sp>
      <p:pic>
        <p:nvPicPr>
          <p:cNvPr id="522" name="Google Shape;522;p86"/>
          <p:cNvPicPr preferRelativeResize="0"/>
          <p:nvPr/>
        </p:nvPicPr>
        <p:blipFill>
          <a:blip r:embed="rId4">
            <a:alphaModFix/>
          </a:blip>
          <a:stretch>
            <a:fillRect/>
          </a:stretch>
        </p:blipFill>
        <p:spPr>
          <a:xfrm>
            <a:off x="481925" y="2278200"/>
            <a:ext cx="5756877" cy="2593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Thoughts on leaderboards so far</a:t>
            </a:r>
            <a:endParaRPr/>
          </a:p>
        </p:txBody>
      </p:sp>
      <p:sp>
        <p:nvSpPr>
          <p:cNvPr id="528" name="Google Shape;528;p87"/>
          <p:cNvSpPr txBox="1"/>
          <p:nvPr>
            <p:ph idx="1" type="body"/>
          </p:nvPr>
        </p:nvSpPr>
        <p:spPr>
          <a:xfrm>
            <a:off x="430225" y="1430350"/>
            <a:ext cx="76662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rgbClr val="242424"/>
              </a:buClr>
              <a:buSzPts val="1700"/>
              <a:buChar char="-"/>
            </a:pPr>
            <a:r>
              <a:rPr b="0" lang="en">
                <a:solidFill>
                  <a:srgbClr val="242424"/>
                </a:solidFill>
              </a:rPr>
              <a:t>There are a few others E.g., </a:t>
            </a:r>
            <a:r>
              <a:rPr b="0" lang="en" u="sng">
                <a:solidFill>
                  <a:schemeClr val="hlink"/>
                </a:solidFill>
                <a:hlinkClick r:id="rId3"/>
              </a:rPr>
              <a:t>Wildbench</a:t>
            </a:r>
            <a:r>
              <a:rPr b="0" lang="en">
                <a:solidFill>
                  <a:srgbClr val="242424"/>
                </a:solidFill>
              </a:rPr>
              <a:t>, </a:t>
            </a:r>
            <a:r>
              <a:rPr b="0" lang="en" u="sng">
                <a:solidFill>
                  <a:schemeClr val="hlink"/>
                </a:solidFill>
                <a:hlinkClick r:id="rId4"/>
              </a:rPr>
              <a:t>Hallucination Leaderboard</a:t>
            </a:r>
            <a:r>
              <a:rPr b="0" lang="en">
                <a:solidFill>
                  <a:srgbClr val="242424"/>
                </a:solidFill>
              </a:rPr>
              <a:t> etc, covering other LLM capabilities. </a:t>
            </a:r>
            <a:endParaRPr b="0">
              <a:solidFill>
                <a:srgbClr val="242424"/>
              </a:solidFill>
            </a:endParaRPr>
          </a:p>
          <a:p>
            <a:pPr indent="-336550" lvl="0" marL="457200" rtl="0" algn="l">
              <a:lnSpc>
                <a:spcPct val="200000"/>
              </a:lnSpc>
              <a:spcBef>
                <a:spcPts val="600"/>
              </a:spcBef>
              <a:spcAft>
                <a:spcPts val="0"/>
              </a:spcAft>
              <a:buClr>
                <a:schemeClr val="dk1"/>
              </a:buClr>
              <a:buSzPts val="1700"/>
              <a:buChar char="-"/>
            </a:pPr>
            <a:r>
              <a:rPr b="0" lang="en">
                <a:solidFill>
                  <a:schemeClr val="dk1"/>
                </a:solidFill>
              </a:rPr>
              <a:t>All leaderboards seem to be English-heavy, though.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What about other languages? How do we compare?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Apart from machine translation, which is a common test case across for all language models, how do we get going in that direction? </a:t>
            </a:r>
            <a:endParaRPr b="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Multilingual Evaluation for LLMs</a:t>
            </a:r>
            <a:endParaRPr/>
          </a:p>
        </p:txBody>
      </p:sp>
      <p:sp>
        <p:nvSpPr>
          <p:cNvPr id="534" name="Google Shape;534;p88"/>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There is a </a:t>
            </a:r>
            <a:r>
              <a:rPr b="0" lang="en" u="sng">
                <a:solidFill>
                  <a:schemeClr val="dk1"/>
                </a:solidFill>
                <a:hlinkClick r:id="rId3">
                  <a:extLst>
                    <a:ext uri="{A12FA001-AC4F-418D-AE19-62706E023703}">
                      <ahyp:hlinkClr val="tx"/>
                    </a:ext>
                  </a:extLst>
                </a:hlinkClick>
              </a:rPr>
              <a:t>open multilingual LLM leaderboard</a:t>
            </a:r>
            <a:r>
              <a:rPr b="0" lang="en">
                <a:solidFill>
                  <a:schemeClr val="dk1"/>
                </a:solidFill>
              </a:rPr>
              <a:t> where the evaluation data is GPT3.5 translated versions of 4 popular datasets (AI2Reasoning Challenge, HellaSwag, MMLU, TruthfulQA)  into 29 languages.</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There are some recent efforts (e.g., </a:t>
            </a:r>
            <a:r>
              <a:rPr b="0" lang="en" u="sng">
                <a:solidFill>
                  <a:schemeClr val="hlink"/>
                </a:solidFill>
                <a:hlinkClick r:id="rId4"/>
              </a:rPr>
              <a:t>MEGA</a:t>
            </a:r>
            <a:r>
              <a:rPr b="0" lang="en">
                <a:solidFill>
                  <a:schemeClr val="dk1"/>
                </a:solidFill>
              </a:rPr>
              <a:t>, </a:t>
            </a:r>
            <a:r>
              <a:rPr b="0" lang="en" u="sng">
                <a:solidFill>
                  <a:schemeClr val="hlink"/>
                </a:solidFill>
                <a:hlinkClick r:id="rId5"/>
              </a:rPr>
              <a:t>PARIKSHA</a:t>
            </a:r>
            <a:r>
              <a:rPr b="0" lang="en">
                <a:solidFill>
                  <a:schemeClr val="dk1"/>
                </a:solidFill>
              </a:rPr>
              <a:t> from Microsoft Research, India), that hold hope (for me!) but this seems like an area that clearly needs more work! </a:t>
            </a:r>
            <a:endParaRPr b="0">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426251" y="256350"/>
            <a:ext cx="79593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Issues with leaderboards</a:t>
            </a:r>
            <a:endParaRPr/>
          </a:p>
        </p:txBody>
      </p:sp>
      <p:sp>
        <p:nvSpPr>
          <p:cNvPr id="540" name="Google Shape;540;p89"/>
          <p:cNvSpPr txBox="1"/>
          <p:nvPr>
            <p:ph idx="1" type="body"/>
          </p:nvPr>
        </p:nvSpPr>
        <p:spPr>
          <a:xfrm>
            <a:off x="430225" y="1430351"/>
            <a:ext cx="7087800" cy="32574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Over-optimizing for leaderboards won’t tell us anything about real-world impact.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Validity: extent to which they can be considered as proxies of real-world phenomenon is unknown in most cases.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Dataset quality is an understudied issue too </a:t>
            </a:r>
            <a:r>
              <a:rPr b="0" lang="en" sz="800">
                <a:solidFill>
                  <a:schemeClr val="dk1"/>
                </a:solidFill>
              </a:rPr>
              <a:t>(e.g., “</a:t>
            </a:r>
            <a:r>
              <a:rPr b="0" lang="en" sz="800" u="sng">
                <a:solidFill>
                  <a:schemeClr val="hlink"/>
                </a:solidFill>
                <a:hlinkClick r:id="rId3"/>
              </a:rPr>
              <a:t>Are we done with MMLU?</a:t>
            </a:r>
            <a:r>
              <a:rPr b="0" lang="en" sz="800">
                <a:solidFill>
                  <a:schemeClr val="dk1"/>
                </a:solidFill>
              </a:rPr>
              <a:t>” June 2024)</a:t>
            </a:r>
            <a:endParaRPr b="0" sz="80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Test set</a:t>
            </a:r>
            <a:r>
              <a:rPr b="0" lang="en">
                <a:solidFill>
                  <a:schemeClr val="dk1"/>
                </a:solidFill>
              </a:rPr>
              <a:t> contamination is a well-known issue for many datasets.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Prompt sensitivity is another issue that can impact evaluation. </a:t>
            </a:r>
            <a:endParaRPr b="0">
              <a:solidFill>
                <a:schemeClr val="dk1"/>
              </a:solidFill>
            </a:endParaRPr>
          </a:p>
          <a:p>
            <a:pPr indent="-336550" lvl="0" marL="457200" rtl="0" algn="l">
              <a:spcBef>
                <a:spcPts val="0"/>
              </a:spcBef>
              <a:spcAft>
                <a:spcPts val="0"/>
              </a:spcAft>
              <a:buClr>
                <a:schemeClr val="dk1"/>
              </a:buClr>
              <a:buSzPts val="1700"/>
              <a:buChar char="-"/>
            </a:pPr>
            <a:r>
              <a:rPr b="0" lang="en">
                <a:solidFill>
                  <a:schemeClr val="dk1"/>
                </a:solidFill>
              </a:rPr>
              <a:t>Minor implementation details matter. E.g., </a:t>
            </a:r>
            <a:r>
              <a:rPr b="0" lang="en" u="sng">
                <a:solidFill>
                  <a:schemeClr val="hlink"/>
                </a:solidFill>
                <a:hlinkClick r:id="rId4"/>
              </a:rPr>
              <a:t>order of option</a:t>
            </a:r>
            <a:r>
              <a:rPr b="0" lang="en">
                <a:solidFill>
                  <a:schemeClr val="dk1"/>
                </a:solidFill>
              </a:rPr>
              <a:t>s in multiple-choice questions can also affect LLM performance. </a:t>
            </a:r>
            <a:endParaRPr b="0">
              <a:solidFill>
                <a:schemeClr val="dk1"/>
              </a:solidFill>
            </a:endParaRPr>
          </a:p>
          <a:p>
            <a:pPr indent="0" lvl="0" marL="0" rtl="0" algn="l">
              <a:lnSpc>
                <a:spcPct val="150000"/>
              </a:lnSpc>
              <a:spcBef>
                <a:spcPts val="1200"/>
              </a:spcBef>
              <a:spcAft>
                <a:spcPts val="0"/>
              </a:spcAft>
              <a:buNone/>
            </a:pPr>
            <a:r>
              <a:t/>
            </a:r>
            <a:endParaRPr b="0">
              <a:solidFill>
                <a:schemeClr val="dk1"/>
              </a:solidFill>
            </a:endParaRPr>
          </a:p>
          <a:p>
            <a:pPr indent="0" lvl="0" marL="0" rtl="0" algn="l">
              <a:lnSpc>
                <a:spcPct val="150000"/>
              </a:lnSpc>
              <a:spcBef>
                <a:spcPts val="1200"/>
              </a:spcBef>
              <a:spcAft>
                <a:spcPts val="600"/>
              </a:spcAft>
              <a:buNone/>
            </a:pPr>
            <a:r>
              <a:t/>
            </a:r>
            <a:endParaRPr b="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5"/>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4" name="Google Shape;234;p45"/>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600"/>
              </a:spcAft>
              <a:buNone/>
            </a:pPr>
            <a:r>
              <a:rPr lang="en">
                <a:solidFill>
                  <a:schemeClr val="dk1"/>
                </a:solidFill>
              </a:rPr>
              <a:t>Disclaimer</a:t>
            </a:r>
            <a:r>
              <a:rPr b="0" lang="en">
                <a:solidFill>
                  <a:schemeClr val="dk1"/>
                </a:solidFill>
              </a:rPr>
              <a:t>: This is not a research talk, and I aim to give a general </a:t>
            </a:r>
            <a:r>
              <a:rPr b="0" lang="en">
                <a:solidFill>
                  <a:schemeClr val="dk1"/>
                </a:solidFill>
              </a:rPr>
              <a:t>overview, instead of talking about specific research. </a:t>
            </a:r>
            <a:endParaRPr b="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426250" y="256350"/>
            <a:ext cx="73023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 is not a solved problem, yet!</a:t>
            </a:r>
            <a:endParaRPr/>
          </a:p>
        </p:txBody>
      </p:sp>
      <p:sp>
        <p:nvSpPr>
          <p:cNvPr id="546" name="Google Shape;546;p90"/>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lnSpc>
                <a:spcPct val="200000"/>
              </a:lnSpc>
              <a:spcBef>
                <a:spcPts val="1200"/>
              </a:spcBef>
              <a:spcAft>
                <a:spcPts val="0"/>
              </a:spcAft>
              <a:buNone/>
            </a:pPr>
            <a:r>
              <a:rPr b="0" lang="en">
                <a:solidFill>
                  <a:schemeClr val="dk1"/>
                </a:solidFill>
              </a:rPr>
              <a:t>.. and there are several aspects where we don’t know how to clearly evaluate and compare across LLMs. E.g., </a:t>
            </a:r>
            <a:endParaRPr b="0">
              <a:solidFill>
                <a:schemeClr val="dk1"/>
              </a:solidFill>
            </a:endParaRPr>
          </a:p>
          <a:p>
            <a:pPr indent="-336550" lvl="0" marL="457200" rtl="0" algn="l">
              <a:lnSpc>
                <a:spcPct val="200000"/>
              </a:lnSpc>
              <a:spcBef>
                <a:spcPts val="1200"/>
              </a:spcBef>
              <a:spcAft>
                <a:spcPts val="0"/>
              </a:spcAft>
              <a:buClr>
                <a:schemeClr val="dk1"/>
              </a:buClr>
              <a:buSzPts val="1700"/>
              <a:buChar char="-"/>
            </a:pPr>
            <a:r>
              <a:rPr b="0" lang="en">
                <a:solidFill>
                  <a:schemeClr val="dk1"/>
                </a:solidFill>
              </a:rPr>
              <a:t>Challenges around legal issues with using a given LLM</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Societal impact (the safety leaderboard addresses this a bit)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Security related issues (e.g., LLMs revealing PII)</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Environmental effects </a:t>
            </a:r>
            <a:endParaRPr b="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 where does that leave us? </a:t>
            </a:r>
            <a:endParaRPr/>
          </a:p>
        </p:txBody>
      </p:sp>
      <p:sp>
        <p:nvSpPr>
          <p:cNvPr id="552" name="Google Shape;552;p91"/>
          <p:cNvSpPr txBox="1"/>
          <p:nvPr>
            <p:ph idx="1" type="body"/>
          </p:nvPr>
        </p:nvSpPr>
        <p:spPr>
          <a:xfrm>
            <a:off x="430226" y="1430350"/>
            <a:ext cx="74997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Will comparisons among LLMs via leaderboards give us enough idea on what LLM may work well for our specific use case?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Are the </a:t>
            </a:r>
            <a:r>
              <a:rPr b="0" lang="en">
                <a:solidFill>
                  <a:schemeClr val="dk1"/>
                </a:solidFill>
              </a:rPr>
              <a:t>datasets</a:t>
            </a:r>
            <a:r>
              <a:rPr b="0" lang="en">
                <a:solidFill>
                  <a:schemeClr val="dk1"/>
                </a:solidFill>
              </a:rPr>
              <a:t> used in LLM evaluations fully verified and correct? Could they be? If not, why not?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Why do we need additional evaluations?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How should we go about doing them?</a:t>
            </a:r>
            <a:endParaRPr b="0">
              <a:solidFill>
                <a:schemeClr val="dk1"/>
              </a:solidFill>
            </a:endParaRPr>
          </a:p>
          <a:p>
            <a:pPr indent="0" lvl="0" marL="0" rtl="0" algn="l">
              <a:lnSpc>
                <a:spcPct val="200000"/>
              </a:lnSpc>
              <a:spcBef>
                <a:spcPts val="1200"/>
              </a:spcBef>
              <a:spcAft>
                <a:spcPts val="600"/>
              </a:spcAft>
              <a:buNone/>
            </a:pPr>
            <a:r>
              <a:t/>
            </a:r>
            <a:endParaRPr b="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Evaluation in the context of LLMs</a:t>
            </a:r>
            <a:endParaRPr/>
          </a:p>
        </p:txBody>
      </p:sp>
      <p:sp>
        <p:nvSpPr>
          <p:cNvPr id="558" name="Google Shape;558;p92"/>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lang="en">
                <a:solidFill>
                  <a:schemeClr val="dk1"/>
                </a:solidFill>
              </a:rPr>
              <a:t>Evaluation of the general capabilities of LLMs </a:t>
            </a:r>
            <a:endParaRPr>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Evaluation of LLMs for building specific NLP applications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Evaluation with LLMs as the evaluators</a:t>
            </a:r>
            <a:endParaRPr>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Task </a:t>
            </a:r>
            <a:r>
              <a:rPr lang="en"/>
              <a:t>specific</a:t>
            </a:r>
            <a:r>
              <a:rPr lang="en"/>
              <a:t> Evaluation with LLMs</a:t>
            </a:r>
            <a:endParaRPr/>
          </a:p>
        </p:txBody>
      </p:sp>
      <p:sp>
        <p:nvSpPr>
          <p:cNvPr id="564" name="Google Shape;564;p93"/>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NLP has a long history of research and development across several tasks.</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Development of new (task-specific, of course) evaluation measures is also something that has been going on for a long time.</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What is different with LLM based solutions?</a:t>
            </a:r>
            <a:endParaRPr b="0">
              <a:solidFill>
                <a:schemeClr val="dk1"/>
              </a:solidFill>
            </a:endParaRPr>
          </a:p>
          <a:p>
            <a:pPr indent="0" lvl="0" marL="0" rtl="0" algn="l">
              <a:lnSpc>
                <a:spcPct val="200000"/>
              </a:lnSpc>
              <a:spcBef>
                <a:spcPts val="1200"/>
              </a:spcBef>
              <a:spcAft>
                <a:spcPts val="600"/>
              </a:spcAft>
              <a:buNone/>
            </a:pPr>
            <a:r>
              <a:t/>
            </a:r>
            <a:endParaRPr b="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Differences from traditional evaluation</a:t>
            </a:r>
            <a:endParaRPr>
              <a:solidFill>
                <a:schemeClr val="dk1"/>
              </a:solidFill>
            </a:endParaRPr>
          </a:p>
        </p:txBody>
      </p:sp>
      <p:sp>
        <p:nvSpPr>
          <p:cNvPr id="570" name="Google Shape;570;p94"/>
          <p:cNvSpPr txBox="1"/>
          <p:nvPr>
            <p:ph idx="1" type="body"/>
          </p:nvPr>
        </p:nvSpPr>
        <p:spPr>
          <a:xfrm>
            <a:off x="430225" y="1430350"/>
            <a:ext cx="79029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rgbClr val="212529"/>
                </a:solidFill>
                <a:highlight>
                  <a:srgbClr val="FFFFFF"/>
                </a:highlight>
              </a:rPr>
              <a:t>LLMs return open-ended outputs, but many tasks need a structured output. </a:t>
            </a:r>
            <a:endParaRPr/>
          </a:p>
          <a:p>
            <a:pPr indent="-336550" lvl="0" marL="457200" rtl="0" algn="l">
              <a:lnSpc>
                <a:spcPct val="200000"/>
              </a:lnSpc>
              <a:spcBef>
                <a:spcPts val="600"/>
              </a:spcBef>
              <a:spcAft>
                <a:spcPts val="0"/>
              </a:spcAft>
              <a:buClr>
                <a:schemeClr val="dk1"/>
              </a:buClr>
              <a:buSzPts val="1700"/>
              <a:buChar char="-"/>
            </a:pPr>
            <a:r>
              <a:rPr b="0" lang="en">
                <a:solidFill>
                  <a:schemeClr val="dk1"/>
                </a:solidFill>
              </a:rPr>
              <a:t>Prompt sensitivity - even things like order of options affect the results, but at the same time, we can’t try out all possible variations.</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Even in more generative tasks, traditionally used metrics that look for n-gram overlaps may not be sufficient anymore.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Further, there may be more than one correct output for some tasks. </a:t>
            </a:r>
            <a:endParaRPr b="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5"/>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Task 1: Extraction and/or Classification</a:t>
            </a:r>
            <a:endParaRPr/>
          </a:p>
        </p:txBody>
      </p:sp>
      <p:sp>
        <p:nvSpPr>
          <p:cNvPr id="576" name="Google Shape;576;p95"/>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Evaluation measures are straight forward and do not change much just because there are LLMs in the picture.</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Additional aspects to evaluate:</a:t>
            </a:r>
            <a:endParaRPr b="0">
              <a:solidFill>
                <a:schemeClr val="dk1"/>
              </a:solidFill>
            </a:endParaRPr>
          </a:p>
          <a:p>
            <a:pPr indent="-336550" lvl="1" marL="914400" rtl="0" algn="l">
              <a:lnSpc>
                <a:spcPct val="150000"/>
              </a:lnSpc>
              <a:spcBef>
                <a:spcPts val="0"/>
              </a:spcBef>
              <a:spcAft>
                <a:spcPts val="0"/>
              </a:spcAft>
              <a:buClr>
                <a:schemeClr val="dk1"/>
              </a:buClr>
              <a:buSzPts val="1700"/>
              <a:buChar char="-"/>
            </a:pPr>
            <a:r>
              <a:rPr b="0" lang="en">
                <a:solidFill>
                  <a:schemeClr val="dk1"/>
                </a:solidFill>
              </a:rPr>
              <a:t>the structured prediction part (e.g. how many times did the LLM conform to the given structure)</a:t>
            </a:r>
            <a:endParaRPr b="0">
              <a:solidFill>
                <a:schemeClr val="dk1"/>
              </a:solidFill>
            </a:endParaRPr>
          </a:p>
          <a:p>
            <a:pPr indent="-336550" lvl="1" marL="914400" rtl="0" algn="l">
              <a:lnSpc>
                <a:spcPct val="150000"/>
              </a:lnSpc>
              <a:spcBef>
                <a:spcPts val="0"/>
              </a:spcBef>
              <a:spcAft>
                <a:spcPts val="0"/>
              </a:spcAft>
              <a:buClr>
                <a:schemeClr val="dk1"/>
              </a:buClr>
              <a:buSzPts val="1700"/>
              <a:buChar char="-"/>
            </a:pPr>
            <a:r>
              <a:rPr b="0" lang="en">
                <a:solidFill>
                  <a:schemeClr val="dk1"/>
                </a:solidFill>
              </a:rPr>
              <a:t>The prompt variability part (e.g., how much did accuracy change because I changed the prompt a bit)</a:t>
            </a:r>
            <a:endParaRPr b="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6"/>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 of structured output</a:t>
            </a:r>
            <a:endParaRPr/>
          </a:p>
        </p:txBody>
      </p:sp>
      <p:sp>
        <p:nvSpPr>
          <p:cNvPr id="582" name="Google Shape;582;p96"/>
          <p:cNvSpPr txBox="1"/>
          <p:nvPr>
            <p:ph idx="1" type="body"/>
          </p:nvPr>
        </p:nvSpPr>
        <p:spPr>
          <a:xfrm>
            <a:off x="377650" y="1369000"/>
            <a:ext cx="7534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Many tools to support structured outputs from LLMs (e.g., </a:t>
            </a:r>
            <a:r>
              <a:rPr b="0" lang="en">
                <a:solidFill>
                  <a:schemeClr val="dk1"/>
                </a:solidFill>
              </a:rPr>
              <a:t>instructor</a:t>
            </a:r>
            <a:r>
              <a:rPr b="0" lang="en">
                <a:solidFill>
                  <a:schemeClr val="dk1"/>
                </a:solidFill>
              </a:rPr>
              <a:t>, outlines etc)</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How we can evaluate whether an LLM is good at adhering to our structure requirement?</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One measure: reliability, by looking for % of instances in which an LLM gives the structure we want.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What instances: real-world data, train-test set data, synthetic data, slightly varied real data (e.g., spelling variations, adjective changes)  etc. </a:t>
            </a:r>
            <a:endParaRPr b="0">
              <a:solidFill>
                <a:schemeClr val="dk1"/>
              </a:solidFill>
            </a:endParaRPr>
          </a:p>
          <a:p>
            <a:pPr indent="0" lvl="0" marL="0" rtl="0" algn="l">
              <a:lnSpc>
                <a:spcPct val="150000"/>
              </a:lnSpc>
              <a:spcBef>
                <a:spcPts val="1200"/>
              </a:spcBef>
              <a:spcAft>
                <a:spcPts val="0"/>
              </a:spcAft>
              <a:buClr>
                <a:schemeClr val="dk1"/>
              </a:buClr>
              <a:buSzPts val="1100"/>
              <a:buFont typeface="Arial"/>
              <a:buNone/>
            </a:pPr>
            <a:r>
              <a:t/>
            </a:r>
            <a:endParaRPr b="0">
              <a:solidFill>
                <a:schemeClr val="dk1"/>
              </a:solidFill>
            </a:endParaRPr>
          </a:p>
          <a:p>
            <a:pPr indent="0" lvl="0" marL="0" rtl="0" algn="l">
              <a:lnSpc>
                <a:spcPct val="150000"/>
              </a:lnSpc>
              <a:spcBef>
                <a:spcPts val="1200"/>
              </a:spcBef>
              <a:spcAft>
                <a:spcPts val="600"/>
              </a:spcAft>
              <a:buNone/>
            </a:pPr>
            <a:r>
              <a:t/>
            </a:r>
            <a:endParaRPr b="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7"/>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about prompt variability? </a:t>
            </a:r>
            <a:endParaRPr/>
          </a:p>
        </p:txBody>
      </p:sp>
      <p:sp>
        <p:nvSpPr>
          <p:cNvPr id="588" name="Google Shape;588;p97"/>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Here too, we can look at </a:t>
            </a:r>
            <a:r>
              <a:rPr b="0" lang="en">
                <a:solidFill>
                  <a:schemeClr val="dk1"/>
                </a:solidFill>
              </a:rPr>
              <a:t>multiple</a:t>
            </a:r>
            <a:r>
              <a:rPr b="0" lang="en">
                <a:solidFill>
                  <a:schemeClr val="dk1"/>
                </a:solidFill>
              </a:rPr>
              <a:t> prompts instead of one, during evaluation.</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Perhaps use an LLM to generate other variations? Perhaps ask many humans?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The same prompt may not work across all LLMs either. </a:t>
            </a:r>
            <a:endParaRPr b="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8"/>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Task 2: Text Summarization</a:t>
            </a:r>
            <a:endParaRPr/>
          </a:p>
        </p:txBody>
      </p:sp>
      <p:sp>
        <p:nvSpPr>
          <p:cNvPr id="594" name="Google Shape;594;p98"/>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In research, you see evaluations with measures that look for n-gram overlaps between system output and reference outputs (e.g., ROUGE-*)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However, in real-world, we are perhaps looking more at aspects such as fluency, correctness, relevance etc. </a:t>
            </a:r>
            <a:endParaRPr b="0">
              <a:solidFill>
                <a:schemeClr val="dk1"/>
              </a:solidFill>
            </a:endParaRPr>
          </a:p>
          <a:p>
            <a:pPr indent="-336550" lvl="1" marL="914400" rtl="0" algn="l">
              <a:lnSpc>
                <a:spcPct val="150000"/>
              </a:lnSpc>
              <a:spcBef>
                <a:spcPts val="0"/>
              </a:spcBef>
              <a:spcAft>
                <a:spcPts val="0"/>
              </a:spcAft>
              <a:buClr>
                <a:schemeClr val="dk1"/>
              </a:buClr>
              <a:buSzPts val="1700"/>
              <a:buChar char="-"/>
            </a:pPr>
            <a:r>
              <a:rPr lang="en">
                <a:solidFill>
                  <a:schemeClr val="dk1"/>
                </a:solidFill>
              </a:rPr>
              <a:t>It may seem like fluency is solved for LLMs, but it really is not yet, if we remember - there are languages apart from English </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9"/>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do we evaluate?</a:t>
            </a:r>
            <a:endParaRPr/>
          </a:p>
        </p:txBody>
      </p:sp>
      <p:sp>
        <p:nvSpPr>
          <p:cNvPr id="600" name="Google Shape;600;p99"/>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So we have a few summaries from an LLM, and we have a few dimensions to evaluate it on.</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We can go ask a few humans (e.g., those who know the problem space) to rate outputs for a bunch of samples (+ a few LLMs).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lang="en">
                <a:solidFill>
                  <a:schemeClr val="dk1"/>
                </a:solidFill>
              </a:rPr>
              <a:t>This is the best way to go about. But, we need a shortcut, as always. </a:t>
            </a:r>
            <a:r>
              <a:rPr b="0" lang="en">
                <a:solidFill>
                  <a:schemeClr val="dk1"/>
                </a:solidFill>
              </a:rPr>
              <a:t> </a:t>
            </a:r>
            <a:endParaRPr b="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6"/>
          <p:cNvSpPr txBox="1"/>
          <p:nvPr>
            <p:ph type="title"/>
          </p:nvPr>
        </p:nvSpPr>
        <p:spPr>
          <a:xfrm>
            <a:off x="425450" y="1143150"/>
            <a:ext cx="7577700" cy="155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2800"/>
              <a:buFont typeface="Arial"/>
              <a:buNone/>
            </a:pPr>
            <a:r>
              <a:rPr lang="en" sz="2300"/>
              <a:t>NLP Today: A Quick Overview</a:t>
            </a:r>
            <a:endParaRPr sz="2300"/>
          </a:p>
        </p:txBody>
      </p:sp>
      <p:sp>
        <p:nvSpPr>
          <p:cNvPr id="241" name="Google Shape;241;p46"/>
          <p:cNvSpPr txBox="1"/>
          <p:nvPr>
            <p:ph idx="1" type="body"/>
          </p:nvPr>
        </p:nvSpPr>
        <p:spPr>
          <a:xfrm>
            <a:off x="425450" y="2804492"/>
            <a:ext cx="6477000" cy="112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77F0FF"/>
              </a:buClr>
              <a:buSzPts val="1700"/>
              <a:buNone/>
            </a:pPr>
            <a:r>
              <a:t/>
            </a:r>
            <a:endParaRPr/>
          </a:p>
        </p:txBody>
      </p:sp>
      <p:sp>
        <p:nvSpPr>
          <p:cNvPr id="242" name="Google Shape;242;p46"/>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
              <a:t>‹#›</a:t>
            </a:fld>
            <a:endParaRPr/>
          </a:p>
        </p:txBody>
      </p:sp>
      <p:sp>
        <p:nvSpPr>
          <p:cNvPr id="243" name="Google Shape;243;p46"/>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a:t>NATIONAL RESEARCH COUNCIL CANADA</a:t>
            </a:r>
            <a:endParaRPr b="1"/>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0"/>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Task 3: Chat bots</a:t>
            </a:r>
            <a:endParaRPr/>
          </a:p>
        </p:txBody>
      </p:sp>
      <p:sp>
        <p:nvSpPr>
          <p:cNvPr id="606" name="Google Shape;606;p100"/>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lnSpc>
                <a:spcPct val="200000"/>
              </a:lnSpc>
              <a:spcBef>
                <a:spcPts val="1200"/>
              </a:spcBef>
              <a:spcAft>
                <a:spcPts val="0"/>
              </a:spcAft>
              <a:buNone/>
            </a:pPr>
            <a:r>
              <a:rPr b="0" lang="en">
                <a:solidFill>
                  <a:srgbClr val="242424"/>
                </a:solidFill>
              </a:rPr>
              <a:t>What</a:t>
            </a:r>
            <a:r>
              <a:rPr b="0" lang="en">
                <a:solidFill>
                  <a:srgbClr val="242424"/>
                </a:solidFill>
              </a:rPr>
              <a:t> do we look for when we are using a chatbot for a purpose? </a:t>
            </a:r>
            <a:endParaRPr b="0">
              <a:solidFill>
                <a:srgbClr val="242424"/>
              </a:solidFill>
            </a:endParaRPr>
          </a:p>
          <a:p>
            <a:pPr indent="-336550" lvl="0" marL="457200" rtl="0" algn="l">
              <a:lnSpc>
                <a:spcPct val="200000"/>
              </a:lnSpc>
              <a:spcBef>
                <a:spcPts val="1200"/>
              </a:spcBef>
              <a:spcAft>
                <a:spcPts val="0"/>
              </a:spcAft>
              <a:buClr>
                <a:srgbClr val="242424"/>
              </a:buClr>
              <a:buSzPts val="1700"/>
              <a:buChar char="-"/>
            </a:pPr>
            <a:r>
              <a:rPr b="0" lang="en">
                <a:solidFill>
                  <a:srgbClr val="242424"/>
                </a:solidFill>
              </a:rPr>
              <a:t>Did the chatbot give correct information for the user’s issue?</a:t>
            </a:r>
            <a:endParaRPr b="0">
              <a:solidFill>
                <a:srgbClr val="242424"/>
              </a:solidFill>
            </a:endParaRPr>
          </a:p>
          <a:p>
            <a:pPr indent="-336550" lvl="0" marL="457200" rtl="0" algn="l">
              <a:lnSpc>
                <a:spcPct val="200000"/>
              </a:lnSpc>
              <a:spcBef>
                <a:spcPts val="0"/>
              </a:spcBef>
              <a:spcAft>
                <a:spcPts val="0"/>
              </a:spcAft>
              <a:buClr>
                <a:srgbClr val="242424"/>
              </a:buClr>
              <a:buSzPts val="1700"/>
              <a:buChar char="-"/>
            </a:pPr>
            <a:r>
              <a:rPr b="0" lang="en">
                <a:solidFill>
                  <a:srgbClr val="242424"/>
                </a:solidFill>
              </a:rPr>
              <a:t>Did it do it in a reasonable amount of time/turns?</a:t>
            </a:r>
            <a:endParaRPr b="0">
              <a:solidFill>
                <a:srgbClr val="242424"/>
              </a:solidFill>
            </a:endParaRPr>
          </a:p>
          <a:p>
            <a:pPr indent="-336550" lvl="0" marL="457200" rtl="0" algn="l">
              <a:lnSpc>
                <a:spcPct val="200000"/>
              </a:lnSpc>
              <a:spcBef>
                <a:spcPts val="0"/>
              </a:spcBef>
              <a:spcAft>
                <a:spcPts val="0"/>
              </a:spcAft>
              <a:buClr>
                <a:srgbClr val="242424"/>
              </a:buClr>
              <a:buSzPts val="1700"/>
              <a:buChar char="-"/>
            </a:pPr>
            <a:r>
              <a:rPr b="0" lang="en">
                <a:solidFill>
                  <a:srgbClr val="242424"/>
                </a:solidFill>
              </a:rPr>
              <a:t>Is the information sufficient?</a:t>
            </a:r>
            <a:endParaRPr b="0">
              <a:solidFill>
                <a:srgbClr val="242424"/>
              </a:solidFill>
            </a:endParaRPr>
          </a:p>
          <a:p>
            <a:pPr indent="-336550" lvl="0" marL="457200" rtl="0" algn="l">
              <a:lnSpc>
                <a:spcPct val="200000"/>
              </a:lnSpc>
              <a:spcBef>
                <a:spcPts val="0"/>
              </a:spcBef>
              <a:spcAft>
                <a:spcPts val="0"/>
              </a:spcAft>
              <a:buClr>
                <a:srgbClr val="242424"/>
              </a:buClr>
              <a:buSzPts val="1700"/>
              <a:buChar char="-"/>
            </a:pPr>
            <a:r>
              <a:rPr b="0" lang="en">
                <a:solidFill>
                  <a:srgbClr val="242424"/>
                </a:solidFill>
              </a:rPr>
              <a:t>Was the conversation “human like”, and not odd in any aspect? </a:t>
            </a:r>
            <a:endParaRPr b="0">
              <a:solidFill>
                <a:srgbClr val="242424"/>
              </a:solidFill>
            </a:endParaRPr>
          </a:p>
          <a:p>
            <a:pPr indent="0" lvl="0" marL="0" rtl="0" algn="l">
              <a:lnSpc>
                <a:spcPct val="200000"/>
              </a:lnSpc>
              <a:spcBef>
                <a:spcPts val="1200"/>
              </a:spcBef>
              <a:spcAft>
                <a:spcPts val="600"/>
              </a:spcAft>
              <a:buNone/>
            </a:pPr>
            <a:r>
              <a:rPr b="0" lang="en">
                <a:solidFill>
                  <a:srgbClr val="242424"/>
                </a:solidFill>
              </a:rPr>
              <a:t>etc</a:t>
            </a:r>
            <a:endParaRPr b="0">
              <a:solidFill>
                <a:srgbClr val="242424"/>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1"/>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do we evaluate? </a:t>
            </a:r>
            <a:endParaRPr/>
          </a:p>
        </p:txBody>
      </p:sp>
      <p:sp>
        <p:nvSpPr>
          <p:cNvPr id="612" name="Google Shape;612;p101"/>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rgbClr val="242424"/>
              </a:buClr>
              <a:buSzPts val="1700"/>
              <a:buChar char="-"/>
            </a:pPr>
            <a:r>
              <a:rPr b="0" lang="en">
                <a:solidFill>
                  <a:srgbClr val="242424"/>
                </a:solidFill>
              </a:rPr>
              <a:t>Again, ideally, we need human evaluations</a:t>
            </a:r>
            <a:endParaRPr b="0">
              <a:solidFill>
                <a:srgbClr val="242424"/>
              </a:solidFill>
            </a:endParaRPr>
          </a:p>
          <a:p>
            <a:pPr indent="-336550" lvl="0" marL="457200" rtl="0" algn="l">
              <a:lnSpc>
                <a:spcPct val="200000"/>
              </a:lnSpc>
              <a:spcBef>
                <a:spcPts val="0"/>
              </a:spcBef>
              <a:spcAft>
                <a:spcPts val="0"/>
              </a:spcAft>
              <a:buClr>
                <a:srgbClr val="242424"/>
              </a:buClr>
              <a:buSzPts val="1700"/>
              <a:buChar char="-"/>
            </a:pPr>
            <a:r>
              <a:rPr b="0" lang="en">
                <a:solidFill>
                  <a:srgbClr val="242424"/>
                </a:solidFill>
              </a:rPr>
              <a:t>Carefully chosen realistic scenarios for that chatbot, and a few human users to try it out across different scenarios</a:t>
            </a:r>
            <a:endParaRPr b="0">
              <a:solidFill>
                <a:srgbClr val="242424"/>
              </a:solidFill>
            </a:endParaRPr>
          </a:p>
          <a:p>
            <a:pPr indent="-336550" lvl="0" marL="457200" rtl="0" algn="l">
              <a:lnSpc>
                <a:spcPct val="200000"/>
              </a:lnSpc>
              <a:spcBef>
                <a:spcPts val="0"/>
              </a:spcBef>
              <a:spcAft>
                <a:spcPts val="0"/>
              </a:spcAft>
              <a:buClr>
                <a:srgbClr val="242424"/>
              </a:buClr>
              <a:buSzPts val="1700"/>
              <a:buChar char="-"/>
            </a:pPr>
            <a:r>
              <a:rPr b="0" lang="en">
                <a:solidFill>
                  <a:srgbClr val="242424"/>
                </a:solidFill>
              </a:rPr>
              <a:t>Multi-dimensional evaluation: correctness, fluency, time taken, language use and responsiveness etc.</a:t>
            </a:r>
            <a:endParaRPr b="0">
              <a:solidFill>
                <a:srgbClr val="242424"/>
              </a:solidFill>
            </a:endParaRPr>
          </a:p>
          <a:p>
            <a:pPr indent="0" lvl="0" marL="0" rtl="0" algn="l">
              <a:spcBef>
                <a:spcPts val="1200"/>
              </a:spcBef>
              <a:spcAft>
                <a:spcPts val="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2"/>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Human evaluations and judgements</a:t>
            </a:r>
            <a:endParaRPr/>
          </a:p>
        </p:txBody>
      </p:sp>
      <p:sp>
        <p:nvSpPr>
          <p:cNvPr id="618" name="Google Shape;618;p102"/>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Many tasks involving some form of open text output from LLMs don’t have straightforward unidimenstional evaluation measure</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Why? </a:t>
            </a:r>
            <a:endParaRPr b="0">
              <a:solidFill>
                <a:schemeClr val="dk1"/>
              </a:solidFill>
            </a:endParaRPr>
          </a:p>
          <a:p>
            <a:pPr indent="-336550" lvl="1" marL="914400" rtl="0" algn="l">
              <a:lnSpc>
                <a:spcPct val="150000"/>
              </a:lnSpc>
              <a:spcBef>
                <a:spcPts val="0"/>
              </a:spcBef>
              <a:spcAft>
                <a:spcPts val="0"/>
              </a:spcAft>
              <a:buClr>
                <a:schemeClr val="dk1"/>
              </a:buClr>
              <a:buSzPts val="1700"/>
              <a:buChar char="-"/>
            </a:pPr>
            <a:r>
              <a:rPr b="0" lang="en">
                <a:solidFill>
                  <a:schemeClr val="dk1"/>
                </a:solidFill>
              </a:rPr>
              <a:t>There are multiple aspects to consider in the output</a:t>
            </a:r>
            <a:endParaRPr b="0">
              <a:solidFill>
                <a:schemeClr val="dk1"/>
              </a:solidFill>
            </a:endParaRPr>
          </a:p>
          <a:p>
            <a:pPr indent="-336550" lvl="1" marL="914400" rtl="0" algn="l">
              <a:lnSpc>
                <a:spcPct val="150000"/>
              </a:lnSpc>
              <a:spcBef>
                <a:spcPts val="0"/>
              </a:spcBef>
              <a:spcAft>
                <a:spcPts val="0"/>
              </a:spcAft>
              <a:buClr>
                <a:schemeClr val="dk1"/>
              </a:buClr>
              <a:buSzPts val="1700"/>
              <a:buChar char="-"/>
            </a:pPr>
            <a:r>
              <a:rPr b="0" lang="en">
                <a:solidFill>
                  <a:schemeClr val="dk1"/>
                </a:solidFill>
              </a:rPr>
              <a:t>There is a lot more role for ‘human preference’ here than in the case of structured output.</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How do we quantify human judgements? </a:t>
            </a:r>
            <a:endParaRPr b="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3"/>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 common method today</a:t>
            </a:r>
            <a:endParaRPr/>
          </a:p>
        </p:txBody>
      </p:sp>
      <p:sp>
        <p:nvSpPr>
          <p:cNvPr id="624" name="Google Shape;624;p103"/>
          <p:cNvSpPr txBox="1"/>
          <p:nvPr>
            <p:ph idx="1" type="body"/>
          </p:nvPr>
        </p:nvSpPr>
        <p:spPr>
          <a:xfrm>
            <a:off x="430226" y="1430350"/>
            <a:ext cx="7377000" cy="29877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600"/>
              </a:spcAft>
              <a:buNone/>
            </a:pPr>
            <a:r>
              <a:rPr lang="en"/>
              <a:t>How about asking LLMs to evaluate other LLM generated output?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4"/>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Evaluation in the context of LLMs</a:t>
            </a:r>
            <a:endParaRPr/>
          </a:p>
        </p:txBody>
      </p:sp>
      <p:sp>
        <p:nvSpPr>
          <p:cNvPr id="630" name="Google Shape;630;p104"/>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lang="en">
                <a:solidFill>
                  <a:schemeClr val="dk1"/>
                </a:solidFill>
              </a:rPr>
              <a:t>Evaluation of the process of building LLMs</a:t>
            </a:r>
            <a:endParaRPr>
              <a:solidFill>
                <a:schemeClr val="dk1"/>
              </a:solidFill>
            </a:endParaRPr>
          </a:p>
          <a:p>
            <a:pPr indent="-336550" lvl="0" marL="457200" rtl="0" algn="l">
              <a:lnSpc>
                <a:spcPct val="200000"/>
              </a:lnSpc>
              <a:spcBef>
                <a:spcPts val="0"/>
              </a:spcBef>
              <a:spcAft>
                <a:spcPts val="0"/>
              </a:spcAft>
              <a:buClr>
                <a:schemeClr val="dk1"/>
              </a:buClr>
              <a:buSzPts val="1700"/>
              <a:buChar char="-"/>
            </a:pPr>
            <a:r>
              <a:rPr lang="en">
                <a:solidFill>
                  <a:schemeClr val="dk1"/>
                </a:solidFill>
              </a:rPr>
              <a:t>Evaluation of NLP systems for particular application scenarios that use LLMs </a:t>
            </a:r>
            <a:endParaRPr>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Evaluation with LLMs as the evaluators</a:t>
            </a:r>
            <a:endParaRPr b="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5"/>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Using LLMs as evaluators - Two ways</a:t>
            </a:r>
            <a:endParaRPr/>
          </a:p>
        </p:txBody>
      </p:sp>
      <p:sp>
        <p:nvSpPr>
          <p:cNvPr id="636" name="Google Shape;636;p105"/>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rgbClr val="333333"/>
              </a:buClr>
              <a:buSzPts val="1700"/>
              <a:buChar char="-"/>
            </a:pPr>
            <a:r>
              <a:rPr b="0" lang="en">
                <a:solidFill>
                  <a:srgbClr val="333333"/>
                </a:solidFill>
              </a:rPr>
              <a:t>use a larger/stronger LLM to judge the quality of LLM generated outputs. Use an LLM to evaluate its own output too. </a:t>
            </a:r>
            <a:endParaRPr b="0">
              <a:solidFill>
                <a:srgbClr val="333333"/>
              </a:solidFill>
            </a:endParaRPr>
          </a:p>
          <a:p>
            <a:pPr indent="0" lvl="0" marL="457200" rtl="0" algn="l">
              <a:lnSpc>
                <a:spcPct val="200000"/>
              </a:lnSpc>
              <a:spcBef>
                <a:spcPts val="1200"/>
              </a:spcBef>
              <a:spcAft>
                <a:spcPts val="0"/>
              </a:spcAft>
              <a:buNone/>
            </a:pPr>
            <a:r>
              <a:rPr b="0" lang="en">
                <a:solidFill>
                  <a:srgbClr val="333333"/>
                </a:solidFill>
              </a:rPr>
              <a:t>(I know how you feel - I feel the same, but it is what it is.)</a:t>
            </a:r>
            <a:endParaRPr b="0">
              <a:solidFill>
                <a:srgbClr val="333333"/>
              </a:solidFill>
            </a:endParaRPr>
          </a:p>
          <a:p>
            <a:pPr indent="-336550" lvl="0" marL="457200" rtl="0" algn="l">
              <a:lnSpc>
                <a:spcPct val="200000"/>
              </a:lnSpc>
              <a:spcBef>
                <a:spcPts val="1200"/>
              </a:spcBef>
              <a:spcAft>
                <a:spcPts val="0"/>
              </a:spcAft>
              <a:buClr>
                <a:srgbClr val="333333"/>
              </a:buClr>
              <a:buSzPts val="1700"/>
              <a:buChar char="-"/>
            </a:pPr>
            <a:r>
              <a:rPr b="0" lang="en">
                <a:solidFill>
                  <a:srgbClr val="333333"/>
                </a:solidFill>
              </a:rPr>
              <a:t>Jury instead of a judge: Use a bunch of smaller-LLMs </a:t>
            </a:r>
            <a:r>
              <a:rPr b="0" lang="en">
                <a:solidFill>
                  <a:srgbClr val="333333"/>
                </a:solidFill>
              </a:rPr>
              <a:t>instead</a:t>
            </a:r>
            <a:r>
              <a:rPr b="0" lang="en">
                <a:solidFill>
                  <a:srgbClr val="333333"/>
                </a:solidFill>
              </a:rPr>
              <a:t> of one large LLM as evaluators. (Slightly better?)</a:t>
            </a:r>
            <a:endParaRPr b="0">
              <a:solidFill>
                <a:srgbClr val="333333"/>
              </a:solidFill>
            </a:endParaRPr>
          </a:p>
          <a:p>
            <a:pPr indent="0" lvl="0" marL="0" rtl="0" algn="l">
              <a:lnSpc>
                <a:spcPct val="200000"/>
              </a:lnSpc>
              <a:spcBef>
                <a:spcPts val="1200"/>
              </a:spcBef>
              <a:spcAft>
                <a:spcPts val="600"/>
              </a:spcAft>
              <a:buNone/>
            </a:pPr>
            <a:r>
              <a:t/>
            </a:r>
            <a:endParaRPr b="0">
              <a:solidFill>
                <a:srgbClr val="333333"/>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06"/>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An Example with Text Summarization</a:t>
            </a:r>
            <a:endParaRPr/>
          </a:p>
        </p:txBody>
      </p:sp>
      <p:sp>
        <p:nvSpPr>
          <p:cNvPr id="642" name="Google Shape;642;p106"/>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Let us take the example of text summarization.</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We have four criteria: relevance, coherence, consistency, fluency, and we have some definitions for these.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How can we ask an LLM to evaluate an LLM generated summary on these criteria? </a:t>
            </a:r>
            <a:endParaRPr b="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7"/>
          <p:cNvSpPr txBox="1"/>
          <p:nvPr>
            <p:ph type="title"/>
          </p:nvPr>
        </p:nvSpPr>
        <p:spPr>
          <a:xfrm>
            <a:off x="426250" y="256350"/>
            <a:ext cx="75738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Specify the evaluation details via prompting </a:t>
            </a:r>
            <a:endParaRPr/>
          </a:p>
        </p:txBody>
      </p:sp>
      <p:sp>
        <p:nvSpPr>
          <p:cNvPr id="648" name="Google Shape;648;p107"/>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649" name="Google Shape;649;p107"/>
          <p:cNvPicPr preferRelativeResize="0"/>
          <p:nvPr/>
        </p:nvPicPr>
        <p:blipFill>
          <a:blip r:embed="rId3">
            <a:alphaModFix/>
          </a:blip>
          <a:stretch>
            <a:fillRect/>
          </a:stretch>
        </p:blipFill>
        <p:spPr>
          <a:xfrm>
            <a:off x="576950" y="1813800"/>
            <a:ext cx="3085726" cy="2348301"/>
          </a:xfrm>
          <a:prstGeom prst="rect">
            <a:avLst/>
          </a:prstGeom>
          <a:noFill/>
          <a:ln>
            <a:noFill/>
          </a:ln>
        </p:spPr>
      </p:pic>
      <p:pic>
        <p:nvPicPr>
          <p:cNvPr id="650" name="Google Shape;650;p107"/>
          <p:cNvPicPr preferRelativeResize="0"/>
          <p:nvPr/>
        </p:nvPicPr>
        <p:blipFill>
          <a:blip r:embed="rId4">
            <a:alphaModFix/>
          </a:blip>
          <a:stretch>
            <a:fillRect/>
          </a:stretch>
        </p:blipFill>
        <p:spPr>
          <a:xfrm>
            <a:off x="3826400" y="1903125"/>
            <a:ext cx="3455126" cy="2169651"/>
          </a:xfrm>
          <a:prstGeom prst="rect">
            <a:avLst/>
          </a:prstGeom>
          <a:noFill/>
          <a:ln>
            <a:noFill/>
          </a:ln>
        </p:spPr>
      </p:pic>
      <p:sp>
        <p:nvSpPr>
          <p:cNvPr id="651" name="Google Shape;651;p107"/>
          <p:cNvSpPr txBox="1"/>
          <p:nvPr/>
        </p:nvSpPr>
        <p:spPr>
          <a:xfrm>
            <a:off x="508225" y="4705375"/>
            <a:ext cx="6107400" cy="1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https://cookbook.openai.com/examples/evaluation/how_to_eval_abstractive_summarization</a:t>
            </a:r>
            <a:endParaRPr sz="1000">
              <a:solidFill>
                <a:schemeClr val="dk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8"/>
          <p:cNvSpPr txBox="1"/>
          <p:nvPr>
            <p:ph type="title"/>
          </p:nvPr>
        </p:nvSpPr>
        <p:spPr>
          <a:xfrm>
            <a:off x="426250" y="256350"/>
            <a:ext cx="76440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Specify the evaluation details via prompting </a:t>
            </a:r>
            <a:endParaRPr/>
          </a:p>
        </p:txBody>
      </p:sp>
      <p:sp>
        <p:nvSpPr>
          <p:cNvPr id="657" name="Google Shape;657;p108"/>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658" name="Google Shape;658;p108"/>
          <p:cNvPicPr preferRelativeResize="0"/>
          <p:nvPr/>
        </p:nvPicPr>
        <p:blipFill>
          <a:blip r:embed="rId3">
            <a:alphaModFix/>
          </a:blip>
          <a:stretch>
            <a:fillRect/>
          </a:stretch>
        </p:blipFill>
        <p:spPr>
          <a:xfrm>
            <a:off x="499450" y="1482050"/>
            <a:ext cx="5617549" cy="3062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9"/>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Easy-peasy Summary Evaluations! </a:t>
            </a:r>
            <a:endParaRPr/>
          </a:p>
        </p:txBody>
      </p:sp>
      <p:sp>
        <p:nvSpPr>
          <p:cNvPr id="664" name="Google Shape;664;p109"/>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665" name="Google Shape;665;p109"/>
          <p:cNvPicPr preferRelativeResize="0"/>
          <p:nvPr/>
        </p:nvPicPr>
        <p:blipFill>
          <a:blip r:embed="rId3">
            <a:alphaModFix/>
          </a:blip>
          <a:stretch>
            <a:fillRect/>
          </a:stretch>
        </p:blipFill>
        <p:spPr>
          <a:xfrm>
            <a:off x="490700" y="1612759"/>
            <a:ext cx="6492899" cy="1931250"/>
          </a:xfrm>
          <a:prstGeom prst="rect">
            <a:avLst/>
          </a:prstGeom>
          <a:noFill/>
          <a:ln>
            <a:noFill/>
          </a:ln>
        </p:spPr>
      </p:pic>
      <p:sp>
        <p:nvSpPr>
          <p:cNvPr id="666" name="Google Shape;666;p109"/>
          <p:cNvSpPr txBox="1"/>
          <p:nvPr/>
        </p:nvSpPr>
        <p:spPr>
          <a:xfrm>
            <a:off x="648425" y="4199050"/>
            <a:ext cx="65541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2"/>
                </a:solidFill>
              </a:rPr>
              <a:t>https://cookbook.openai.com/examples/evaluation/how_to_eval_abstractive_summarization</a:t>
            </a:r>
            <a:endParaRPr sz="1000">
              <a:solidFill>
                <a:schemeClr val="dk2"/>
              </a:solidFill>
            </a:endParaRPr>
          </a:p>
          <a:p>
            <a:pPr indent="0" lvl="0" marL="0" rtl="0" algn="l">
              <a:spcBef>
                <a:spcPts val="0"/>
              </a:spcBef>
              <a:spcAft>
                <a:spcPts val="0"/>
              </a:spcAft>
              <a:buNone/>
            </a:pPr>
            <a:r>
              <a:t/>
            </a:r>
            <a:endParaRPr sz="1700">
              <a:solidFill>
                <a:schemeClr val="dk2"/>
              </a:solidFill>
            </a:endParaRPr>
          </a:p>
        </p:txBody>
      </p:sp>
      <p:sp>
        <p:nvSpPr>
          <p:cNvPr id="667" name="Google Shape;667;p109"/>
          <p:cNvSpPr txBox="1"/>
          <p:nvPr/>
        </p:nvSpPr>
        <p:spPr>
          <a:xfrm>
            <a:off x="604600" y="3750275"/>
            <a:ext cx="28389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No human needed! </a:t>
            </a:r>
            <a:endParaRPr sz="17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7"/>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 quick note before getting started</a:t>
            </a:r>
            <a:endParaRPr/>
          </a:p>
        </p:txBody>
      </p:sp>
      <p:sp>
        <p:nvSpPr>
          <p:cNvPr id="249" name="Google Shape;249;p47"/>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t/>
            </a:r>
            <a:endParaRPr b="0">
              <a:solidFill>
                <a:schemeClr val="dk1"/>
              </a:solidFill>
            </a:endParaRPr>
          </a:p>
          <a:p>
            <a:pPr indent="0" lvl="0" marL="0" rtl="0" algn="l">
              <a:spcBef>
                <a:spcPts val="1200"/>
              </a:spcBef>
              <a:spcAft>
                <a:spcPts val="0"/>
              </a:spcAft>
              <a:buNone/>
            </a:pPr>
            <a:r>
              <a:t/>
            </a:r>
            <a:endParaRPr b="0">
              <a:solidFill>
                <a:schemeClr val="dk1"/>
              </a:solidFill>
            </a:endParaRPr>
          </a:p>
          <a:p>
            <a:pPr indent="0" lvl="0" marL="0" rtl="0" algn="l">
              <a:spcBef>
                <a:spcPts val="1200"/>
              </a:spcBef>
              <a:spcAft>
                <a:spcPts val="0"/>
              </a:spcAft>
              <a:buNone/>
            </a:pPr>
            <a:r>
              <a:rPr b="0" lang="en">
                <a:solidFill>
                  <a:schemeClr val="dk1"/>
                </a:solidFill>
              </a:rPr>
              <a:t>We can distinguish NLG and NLU as separate, but I am going to use everything under an umbrella term NLP today, with the broad definition: “processing, understanding, and generating human language”</a:t>
            </a:r>
            <a:endParaRPr b="0">
              <a:solidFill>
                <a:schemeClr val="dk1"/>
              </a:solidFill>
            </a:endParaRPr>
          </a:p>
          <a:p>
            <a:pPr indent="0" lvl="0" marL="0" rtl="0" algn="l">
              <a:spcBef>
                <a:spcPts val="1200"/>
              </a:spcBef>
              <a:spcAft>
                <a:spcPts val="600"/>
              </a:spcAft>
              <a:buNone/>
            </a:pPr>
            <a:r>
              <a:t/>
            </a:r>
            <a:endParaRPr b="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10"/>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Problem?</a:t>
            </a:r>
            <a:endParaRPr/>
          </a:p>
        </p:txBody>
      </p:sp>
      <p:sp>
        <p:nvSpPr>
          <p:cNvPr id="673" name="Google Shape;673;p110"/>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600"/>
              </a:spcAft>
              <a:buNone/>
            </a:pPr>
            <a:r>
              <a:t/>
            </a:r>
            <a:endParaRPr/>
          </a:p>
        </p:txBody>
      </p:sp>
      <p:pic>
        <p:nvPicPr>
          <p:cNvPr id="674" name="Google Shape;674;p110"/>
          <p:cNvPicPr preferRelativeResize="0"/>
          <p:nvPr/>
        </p:nvPicPr>
        <p:blipFill>
          <a:blip r:embed="rId3">
            <a:alphaModFix/>
          </a:blip>
          <a:stretch>
            <a:fillRect/>
          </a:stretch>
        </p:blipFill>
        <p:spPr>
          <a:xfrm>
            <a:off x="3946563" y="1760788"/>
            <a:ext cx="2600325" cy="1762125"/>
          </a:xfrm>
          <a:prstGeom prst="rect">
            <a:avLst/>
          </a:prstGeom>
          <a:noFill/>
          <a:ln>
            <a:noFill/>
          </a:ln>
        </p:spPr>
      </p:pic>
      <p:sp>
        <p:nvSpPr>
          <p:cNvPr id="675" name="Google Shape;675;p110"/>
          <p:cNvSpPr txBox="1"/>
          <p:nvPr/>
        </p:nvSpPr>
        <p:spPr>
          <a:xfrm>
            <a:off x="639650" y="1752475"/>
            <a:ext cx="3084300" cy="22782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700">
                <a:solidFill>
                  <a:schemeClr val="dk1"/>
                </a:solidFill>
              </a:rPr>
              <a:t>Unsurprisingly, research shows that </a:t>
            </a:r>
            <a:r>
              <a:rPr lang="en" sz="1700" u="sng">
                <a:solidFill>
                  <a:schemeClr val="dk1"/>
                </a:solidFill>
                <a:hlinkClick r:id="rId4">
                  <a:extLst>
                    <a:ext uri="{A12FA001-AC4F-418D-AE19-62706E023703}">
                      <ahyp:hlinkClr val="tx"/>
                    </a:ext>
                  </a:extLst>
                </a:hlinkClick>
              </a:rPr>
              <a:t>LLMs favor their own output</a:t>
            </a:r>
            <a:r>
              <a:rPr lang="en" sz="1700">
                <a:solidFill>
                  <a:schemeClr val="dk1"/>
                </a:solidFill>
              </a:rPr>
              <a:t>! </a:t>
            </a:r>
            <a:endParaRPr sz="1700">
              <a:solidFill>
                <a:schemeClr val="dk1"/>
              </a:solidFill>
            </a:endParaRPr>
          </a:p>
          <a:p>
            <a:pPr indent="0" lvl="0" marL="0" rtl="0" algn="l">
              <a:spcBef>
                <a:spcPts val="600"/>
              </a:spcBef>
              <a:spcAft>
                <a:spcPts val="0"/>
              </a:spcAft>
              <a:buNone/>
            </a:pPr>
            <a:r>
              <a:t/>
            </a:r>
            <a:endParaRPr sz="1700">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1"/>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Can LLMs replace human judges today?</a:t>
            </a:r>
            <a:endParaRPr/>
          </a:p>
        </p:txBody>
      </p:sp>
      <p:sp>
        <p:nvSpPr>
          <p:cNvPr id="681" name="Google Shape;681;p111"/>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682" name="Google Shape;682;p111"/>
          <p:cNvPicPr preferRelativeResize="0"/>
          <p:nvPr/>
        </p:nvPicPr>
        <p:blipFill>
          <a:blip r:embed="rId3">
            <a:alphaModFix/>
          </a:blip>
          <a:stretch>
            <a:fillRect/>
          </a:stretch>
        </p:blipFill>
        <p:spPr>
          <a:xfrm>
            <a:off x="430224" y="1503538"/>
            <a:ext cx="2698749" cy="2841325"/>
          </a:xfrm>
          <a:prstGeom prst="rect">
            <a:avLst/>
          </a:prstGeom>
          <a:noFill/>
          <a:ln>
            <a:noFill/>
          </a:ln>
        </p:spPr>
      </p:pic>
      <p:pic>
        <p:nvPicPr>
          <p:cNvPr id="683" name="Google Shape;683;p111"/>
          <p:cNvPicPr preferRelativeResize="0"/>
          <p:nvPr/>
        </p:nvPicPr>
        <p:blipFill>
          <a:blip r:embed="rId4">
            <a:alphaModFix/>
          </a:blip>
          <a:stretch>
            <a:fillRect/>
          </a:stretch>
        </p:blipFill>
        <p:spPr>
          <a:xfrm>
            <a:off x="3936350" y="2039525"/>
            <a:ext cx="2381325" cy="2157575"/>
          </a:xfrm>
          <a:prstGeom prst="rect">
            <a:avLst/>
          </a:prstGeom>
          <a:noFill/>
          <a:ln>
            <a:noFill/>
          </a:ln>
        </p:spPr>
      </p:pic>
      <p:pic>
        <p:nvPicPr>
          <p:cNvPr id="684" name="Google Shape;684;p111"/>
          <p:cNvPicPr preferRelativeResize="0"/>
          <p:nvPr/>
        </p:nvPicPr>
        <p:blipFill>
          <a:blip r:embed="rId5">
            <a:alphaModFix/>
          </a:blip>
          <a:stretch>
            <a:fillRect/>
          </a:stretch>
        </p:blipFill>
        <p:spPr>
          <a:xfrm>
            <a:off x="3292775" y="1546325"/>
            <a:ext cx="3918649" cy="493200"/>
          </a:xfrm>
          <a:prstGeom prst="rect">
            <a:avLst/>
          </a:prstGeom>
          <a:noFill/>
          <a:ln>
            <a:noFill/>
          </a:ln>
        </p:spPr>
      </p:pic>
      <p:sp>
        <p:nvSpPr>
          <p:cNvPr id="685" name="Google Shape;685;p111"/>
          <p:cNvSpPr txBox="1"/>
          <p:nvPr/>
        </p:nvSpPr>
        <p:spPr>
          <a:xfrm>
            <a:off x="1875150" y="4547650"/>
            <a:ext cx="3347100" cy="1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https://arxiv.org/abs/2406.18403</a:t>
            </a:r>
            <a:endParaRPr sz="1700">
              <a:solidFill>
                <a:schemeClr val="dk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2"/>
          <p:cNvSpPr txBox="1"/>
          <p:nvPr>
            <p:ph type="title"/>
          </p:nvPr>
        </p:nvSpPr>
        <p:spPr>
          <a:xfrm>
            <a:off x="426250" y="256350"/>
            <a:ext cx="73023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Will LLMs replace human evaluation? </a:t>
            </a:r>
            <a:endParaRPr/>
          </a:p>
        </p:txBody>
      </p:sp>
      <p:sp>
        <p:nvSpPr>
          <p:cNvPr id="691" name="Google Shape;691;p112"/>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Perhaps, for some cases (e.g., rating a text for attributes like clarity, fluency etc)  For more specialized outputs (e.g., Bias against a certain demographic) we may need a closer look by a human </a:t>
            </a:r>
            <a:r>
              <a:rPr b="0" lang="en">
                <a:solidFill>
                  <a:schemeClr val="dk1"/>
                </a:solidFill>
              </a:rPr>
              <a:t>expert.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Annotation based evaluation (e.g., noting specific errors/problems) may still need human expertise.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Usefulness evaluation - if human is expected to use it, LLMs can’t replace human evaluators here!</a:t>
            </a:r>
            <a:endParaRPr b="0">
              <a:solidFill>
                <a:schemeClr val="dk1"/>
              </a:solidFill>
            </a:endParaRPr>
          </a:p>
          <a:p>
            <a:pPr indent="0" lvl="0" marL="0" rtl="0" algn="l">
              <a:lnSpc>
                <a:spcPct val="150000"/>
              </a:lnSpc>
              <a:spcBef>
                <a:spcPts val="1200"/>
              </a:spcBef>
              <a:spcAft>
                <a:spcPts val="600"/>
              </a:spcAft>
              <a:buNone/>
            </a:pPr>
            <a:r>
              <a:t/>
            </a:r>
            <a:endParaRPr b="0">
              <a:solidFill>
                <a:schemeClr val="dk1"/>
              </a:solidFill>
            </a:endParaRPr>
          </a:p>
        </p:txBody>
      </p:sp>
      <p:sp>
        <p:nvSpPr>
          <p:cNvPr id="692" name="Google Shape;692;p112"/>
          <p:cNvSpPr txBox="1"/>
          <p:nvPr/>
        </p:nvSpPr>
        <p:spPr>
          <a:xfrm>
            <a:off x="604600" y="4565175"/>
            <a:ext cx="6247500" cy="227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200" u="sng">
                <a:solidFill>
                  <a:schemeClr val="hlink"/>
                </a:solidFill>
                <a:hlinkClick r:id="rId3"/>
              </a:rPr>
              <a:t>https://ehudreiter.com/2024/06/11/llm-vs-human-eval/</a:t>
            </a:r>
            <a:r>
              <a:rPr lang="en" sz="1200">
                <a:solidFill>
                  <a:schemeClr val="dk2"/>
                </a:solidFill>
              </a:rPr>
              <a:t> </a:t>
            </a:r>
            <a:endParaRPr sz="1200">
              <a:solidFill>
                <a:schemeClr val="dk2"/>
              </a:solidFill>
            </a:endParaRPr>
          </a:p>
          <a:p>
            <a:pPr indent="0" lvl="0" marL="0" rtl="0" algn="l">
              <a:spcBef>
                <a:spcPts val="600"/>
              </a:spcBef>
              <a:spcAft>
                <a:spcPts val="0"/>
              </a:spcAft>
              <a:buNone/>
            </a:pPr>
            <a:r>
              <a:t/>
            </a:r>
            <a:endParaRPr sz="1700">
              <a:solidFill>
                <a:schemeClr val="dk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3"/>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Summary</a:t>
            </a:r>
            <a:endParaRPr/>
          </a:p>
        </p:txBody>
      </p:sp>
      <p:sp>
        <p:nvSpPr>
          <p:cNvPr id="698" name="Google Shape;698;p113"/>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SzPts val="1700"/>
              <a:buChar char="-"/>
            </a:pPr>
            <a:r>
              <a:rPr b="0" lang="en"/>
              <a:t>“</a:t>
            </a:r>
            <a:r>
              <a:rPr b="0" lang="en" u="sng">
                <a:solidFill>
                  <a:schemeClr val="hlink"/>
                </a:solidFill>
                <a:hlinkClick r:id="rId3"/>
              </a:rPr>
              <a:t>Evaluating LLMs is a minefield</a:t>
            </a:r>
            <a:r>
              <a:rPr b="0" lang="en"/>
              <a:t>”</a:t>
            </a:r>
            <a:endParaRPr b="0"/>
          </a:p>
          <a:p>
            <a:pPr indent="-336550" lvl="0" marL="457200" rtl="0" algn="l">
              <a:lnSpc>
                <a:spcPct val="150000"/>
              </a:lnSpc>
              <a:spcBef>
                <a:spcPts val="0"/>
              </a:spcBef>
              <a:spcAft>
                <a:spcPts val="0"/>
              </a:spcAft>
              <a:buClr>
                <a:srgbClr val="242424"/>
              </a:buClr>
              <a:buSzPts val="1700"/>
              <a:buChar char="-"/>
            </a:pPr>
            <a:r>
              <a:rPr b="0" lang="en">
                <a:solidFill>
                  <a:srgbClr val="242424"/>
                </a:solidFill>
              </a:rPr>
              <a:t>There are no standard established practices yet.</a:t>
            </a:r>
            <a:endParaRPr b="0">
              <a:solidFill>
                <a:srgbClr val="242424"/>
              </a:solidFill>
            </a:endParaRPr>
          </a:p>
          <a:p>
            <a:pPr indent="-336550" lvl="0" marL="457200" rtl="0" algn="l">
              <a:lnSpc>
                <a:spcPct val="150000"/>
              </a:lnSpc>
              <a:spcBef>
                <a:spcPts val="0"/>
              </a:spcBef>
              <a:spcAft>
                <a:spcPts val="0"/>
              </a:spcAft>
              <a:buClr>
                <a:srgbClr val="242424"/>
              </a:buClr>
              <a:buSzPts val="1700"/>
              <a:buChar char="-"/>
            </a:pPr>
            <a:r>
              <a:rPr b="0" lang="en">
                <a:solidFill>
                  <a:srgbClr val="242424"/>
                </a:solidFill>
              </a:rPr>
              <a:t>Best practices are also task-specific, and some recent research focuses on issues in evaluating for specific scenarios such as RAG, Agents etc. </a:t>
            </a:r>
            <a:endParaRPr b="0">
              <a:solidFill>
                <a:srgbClr val="242424"/>
              </a:solidFill>
            </a:endParaRPr>
          </a:p>
          <a:p>
            <a:pPr indent="-336550" lvl="0" marL="457200" rtl="0" algn="l">
              <a:lnSpc>
                <a:spcPct val="150000"/>
              </a:lnSpc>
              <a:spcBef>
                <a:spcPts val="0"/>
              </a:spcBef>
              <a:spcAft>
                <a:spcPts val="0"/>
              </a:spcAft>
              <a:buClr>
                <a:srgbClr val="242424"/>
              </a:buClr>
              <a:buSzPts val="1700"/>
              <a:buChar char="-"/>
            </a:pPr>
            <a:r>
              <a:rPr b="0" lang="en">
                <a:solidFill>
                  <a:srgbClr val="242424"/>
                </a:solidFill>
              </a:rPr>
              <a:t>Clearly, we have a long way to go on this topic, at least.</a:t>
            </a:r>
            <a:endParaRPr b="0">
              <a:solidFill>
                <a:srgbClr val="242424"/>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4"/>
          <p:cNvSpPr txBox="1"/>
          <p:nvPr>
            <p:ph type="title"/>
          </p:nvPr>
        </p:nvSpPr>
        <p:spPr>
          <a:xfrm>
            <a:off x="426250" y="256350"/>
            <a:ext cx="76263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(Some) Best Practices for Evaluating LLMs</a:t>
            </a:r>
            <a:endParaRPr/>
          </a:p>
        </p:txBody>
      </p:sp>
      <p:sp>
        <p:nvSpPr>
          <p:cNvPr id="704" name="Google Shape;704;p114"/>
          <p:cNvSpPr txBox="1"/>
          <p:nvPr>
            <p:ph idx="1" type="body"/>
          </p:nvPr>
        </p:nvSpPr>
        <p:spPr>
          <a:xfrm>
            <a:off x="430226" y="1430350"/>
            <a:ext cx="73419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Review the evaluation code rigorously, and do repeat runs.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If you choose model based evaluation</a:t>
            </a:r>
            <a:r>
              <a:rPr b="0" lang="en">
                <a:solidFill>
                  <a:schemeClr val="dk1"/>
                </a:solidFill>
              </a:rPr>
              <a:t>, choose the most powerful model you can afford or a jury of smaller models, but may be not the same model you used to build.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Compare model outputs and do a qualitative evaluation where possible</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Collect feedback from end users, where relevant.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Don’t focus on a single metric.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Consider ongoing costs along with metrics. </a:t>
            </a:r>
            <a:endParaRPr b="0">
              <a:solidFill>
                <a:schemeClr val="dk1"/>
              </a:solidFill>
            </a:endParaRPr>
          </a:p>
          <a:p>
            <a:pPr indent="0" lvl="0" marL="0" rtl="0" algn="l">
              <a:lnSpc>
                <a:spcPct val="150000"/>
              </a:lnSpc>
              <a:spcBef>
                <a:spcPts val="1200"/>
              </a:spcBef>
              <a:spcAft>
                <a:spcPts val="600"/>
              </a:spcAft>
              <a:buNone/>
            </a:pPr>
            <a:r>
              <a:t/>
            </a:r>
            <a:endParaRPr b="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5"/>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Topics I aim to cover today</a:t>
            </a:r>
            <a:endParaRPr/>
          </a:p>
        </p:txBody>
      </p:sp>
      <p:sp>
        <p:nvSpPr>
          <p:cNvPr id="710" name="Google Shape;710;p115"/>
          <p:cNvSpPr txBox="1"/>
          <p:nvPr>
            <p:ph idx="1" type="body"/>
          </p:nvPr>
        </p:nvSpPr>
        <p:spPr>
          <a:xfrm>
            <a:off x="430225" y="1430350"/>
            <a:ext cx="7420500" cy="2987700"/>
          </a:xfrm>
          <a:prstGeom prst="rect">
            <a:avLst/>
          </a:prstGeom>
        </p:spPr>
        <p:txBody>
          <a:bodyPr anchorCtr="0" anchor="t" bIns="0" lIns="0" spcFirstLastPara="1" rIns="0" wrap="square" tIns="0">
            <a:noAutofit/>
          </a:bodyPr>
          <a:lstStyle/>
          <a:p>
            <a:pPr indent="-336550" lvl="0" marL="457200" rtl="0" algn="l">
              <a:lnSpc>
                <a:spcPct val="200000"/>
              </a:lnSpc>
              <a:spcBef>
                <a:spcPts val="800"/>
              </a:spcBef>
              <a:spcAft>
                <a:spcPts val="0"/>
              </a:spcAft>
              <a:buClr>
                <a:srgbClr val="0D1C2B"/>
              </a:buClr>
              <a:buSzPts val="1700"/>
              <a:buChar char="-"/>
            </a:pPr>
            <a:r>
              <a:rPr lang="en">
                <a:solidFill>
                  <a:srgbClr val="0D1C2B"/>
                </a:solidFill>
              </a:rPr>
              <a:t>NLP today - A quick overview</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lang="en">
                <a:solidFill>
                  <a:srgbClr val="0D1C2B"/>
                </a:solidFill>
              </a:rPr>
              <a:t>What is evaluation? </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lang="en">
                <a:solidFill>
                  <a:srgbClr val="0D1C2B"/>
                </a:solidFill>
              </a:rPr>
              <a:t>LLMs and Evaluation</a:t>
            </a:r>
            <a:endParaRPr>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Evaluation beyond the standard test set</a:t>
            </a:r>
            <a:endParaRPr b="0">
              <a:solidFill>
                <a:srgbClr val="0D1C2B"/>
              </a:solidFill>
            </a:endParaRPr>
          </a:p>
          <a:p>
            <a:pPr indent="-336550" lvl="0" marL="457200" rtl="0" algn="l">
              <a:lnSpc>
                <a:spcPct val="200000"/>
              </a:lnSpc>
              <a:spcBef>
                <a:spcPts val="0"/>
              </a:spcBef>
              <a:spcAft>
                <a:spcPts val="0"/>
              </a:spcAft>
              <a:buClr>
                <a:srgbClr val="0D1C2B"/>
              </a:buClr>
              <a:buSzPts val="1700"/>
              <a:buChar char="-"/>
            </a:pPr>
            <a:r>
              <a:rPr b="0" lang="en">
                <a:solidFill>
                  <a:srgbClr val="0D1C2B"/>
                </a:solidFill>
              </a:rPr>
              <a:t>Extrinsic evaluation </a:t>
            </a:r>
            <a:endParaRPr b="0">
              <a:solidFill>
                <a:srgbClr val="0D1C2B"/>
              </a:solidFill>
            </a:endParaRPr>
          </a:p>
          <a:p>
            <a:pPr indent="0" lvl="0" marL="0" rtl="0" algn="l">
              <a:lnSpc>
                <a:spcPct val="200000"/>
              </a:lnSpc>
              <a:spcBef>
                <a:spcPts val="800"/>
              </a:spcBef>
              <a:spcAft>
                <a:spcPts val="0"/>
              </a:spcAft>
              <a:buNone/>
            </a:pPr>
            <a:r>
              <a:t/>
            </a:r>
            <a:endParaRPr b="0">
              <a:solidFill>
                <a:srgbClr val="0D1C2B"/>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6"/>
          <p:cNvSpPr txBox="1"/>
          <p:nvPr>
            <p:ph type="title"/>
          </p:nvPr>
        </p:nvSpPr>
        <p:spPr>
          <a:xfrm>
            <a:off x="425450" y="1143150"/>
            <a:ext cx="7577700" cy="1554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2800"/>
              <a:buFont typeface="Arial"/>
              <a:buNone/>
            </a:pPr>
            <a:r>
              <a:rPr lang="en" sz="2300"/>
              <a:t>Evaluation Beyond Standard Test Sets</a:t>
            </a:r>
            <a:endParaRPr sz="2300"/>
          </a:p>
        </p:txBody>
      </p:sp>
      <p:sp>
        <p:nvSpPr>
          <p:cNvPr id="717" name="Google Shape;717;p116"/>
          <p:cNvSpPr txBox="1"/>
          <p:nvPr>
            <p:ph idx="1" type="body"/>
          </p:nvPr>
        </p:nvSpPr>
        <p:spPr>
          <a:xfrm>
            <a:off x="425450" y="2804492"/>
            <a:ext cx="6477000" cy="112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77F0FF"/>
              </a:buClr>
              <a:buSzPts val="1700"/>
              <a:buNone/>
            </a:pPr>
            <a:r>
              <a:t/>
            </a:r>
            <a:endParaRPr/>
          </a:p>
        </p:txBody>
      </p:sp>
      <p:sp>
        <p:nvSpPr>
          <p:cNvPr id="718" name="Google Shape;718;p116"/>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
              <a:t>‹#›</a:t>
            </a:fld>
            <a:endParaRPr/>
          </a:p>
        </p:txBody>
      </p:sp>
      <p:sp>
        <p:nvSpPr>
          <p:cNvPr id="719" name="Google Shape;719;p116"/>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a:t>NATIONAL RESEARCH COUNCIL CANADA</a:t>
            </a:r>
            <a:endParaRPr b="1"/>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17"/>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Why? </a:t>
            </a:r>
            <a:endParaRPr/>
          </a:p>
        </p:txBody>
      </p:sp>
      <p:sp>
        <p:nvSpPr>
          <p:cNvPr id="725" name="Google Shape;725;p117"/>
          <p:cNvSpPr txBox="1"/>
          <p:nvPr>
            <p:ph idx="1" type="body"/>
          </p:nvPr>
        </p:nvSpPr>
        <p:spPr>
          <a:xfrm>
            <a:off x="425788" y="1439113"/>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Our models tend to overfit to the standard test set.</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The models also potentially memorize a lot of unintentional overlaps between train-test sets (e.g., same name appearing across train-test for Named Entity Recognition)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We may end up with high performing, but brittle models that are sensitive to small changes in test data. </a:t>
            </a:r>
            <a:endParaRPr b="0">
              <a:solidFill>
                <a:schemeClr val="dk1"/>
              </a:solidFill>
            </a:endParaRPr>
          </a:p>
          <a:p>
            <a:pPr indent="0" lvl="0" marL="0" rtl="0" algn="l">
              <a:lnSpc>
                <a:spcPct val="150000"/>
              </a:lnSpc>
              <a:spcBef>
                <a:spcPts val="1200"/>
              </a:spcBef>
              <a:spcAft>
                <a:spcPts val="600"/>
              </a:spcAft>
              <a:buNone/>
            </a:pPr>
            <a:r>
              <a:rPr b="0" lang="en">
                <a:solidFill>
                  <a:schemeClr val="dk1"/>
                </a:solidFill>
              </a:rPr>
              <a:t>One approach: Generate new test sets and see if the </a:t>
            </a:r>
            <a:r>
              <a:rPr b="0" lang="en">
                <a:solidFill>
                  <a:schemeClr val="dk1"/>
                </a:solidFill>
              </a:rPr>
              <a:t>models</a:t>
            </a:r>
            <a:r>
              <a:rPr b="0" lang="en">
                <a:solidFill>
                  <a:schemeClr val="dk1"/>
                </a:solidFill>
              </a:rPr>
              <a:t> are robust with those. </a:t>
            </a:r>
            <a:endParaRPr b="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18"/>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a:t>
            </a:r>
            <a:endParaRPr/>
          </a:p>
        </p:txBody>
      </p:sp>
      <p:sp>
        <p:nvSpPr>
          <p:cNvPr id="731" name="Google Shape;731;p118"/>
          <p:cNvSpPr txBox="1"/>
          <p:nvPr>
            <p:ph idx="1" type="body"/>
          </p:nvPr>
        </p:nvSpPr>
        <p:spPr>
          <a:xfrm>
            <a:off x="430225" y="1430350"/>
            <a:ext cx="75381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Adversarial tests - automatically generating new test sets by perturbing existing test sets.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Large scale human driven efforts to create new test sets</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Just plain software style unit tests</a:t>
            </a:r>
            <a:endParaRPr b="0">
              <a:solidFill>
                <a:schemeClr val="dk1"/>
              </a:solidFill>
            </a:endParaRPr>
          </a:p>
          <a:p>
            <a:pPr indent="0" lvl="0" marL="0" rtl="0" algn="l">
              <a:lnSpc>
                <a:spcPct val="200000"/>
              </a:lnSpc>
              <a:spcBef>
                <a:spcPts val="1200"/>
              </a:spcBef>
              <a:spcAft>
                <a:spcPts val="0"/>
              </a:spcAft>
              <a:buNone/>
            </a:pPr>
            <a:r>
              <a:rPr b="0" lang="en">
                <a:solidFill>
                  <a:schemeClr val="dk1"/>
                </a:solidFill>
              </a:rPr>
              <a:t>Etc </a:t>
            </a:r>
            <a:endParaRPr b="0">
              <a:solidFill>
                <a:schemeClr val="dk1"/>
              </a:solidFill>
            </a:endParaRPr>
          </a:p>
          <a:p>
            <a:pPr indent="0" lvl="0" marL="0" rtl="0" algn="l">
              <a:lnSpc>
                <a:spcPct val="200000"/>
              </a:lnSpc>
              <a:spcBef>
                <a:spcPts val="1200"/>
              </a:spcBef>
              <a:spcAft>
                <a:spcPts val="600"/>
              </a:spcAft>
              <a:buNone/>
            </a:pPr>
            <a:r>
              <a:t/>
            </a:r>
            <a:endParaRPr b="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19"/>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Adversarial Testing</a:t>
            </a:r>
            <a:endParaRPr/>
          </a:p>
        </p:txBody>
      </p:sp>
      <p:sp>
        <p:nvSpPr>
          <p:cNvPr id="737" name="Google Shape;737;p119"/>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738" name="Google Shape;738;p119"/>
          <p:cNvPicPr preferRelativeResize="0"/>
          <p:nvPr/>
        </p:nvPicPr>
        <p:blipFill>
          <a:blip r:embed="rId3">
            <a:alphaModFix/>
          </a:blip>
          <a:stretch>
            <a:fillRect/>
          </a:stretch>
        </p:blipFill>
        <p:spPr>
          <a:xfrm>
            <a:off x="600125" y="1430350"/>
            <a:ext cx="4790551" cy="3205949"/>
          </a:xfrm>
          <a:prstGeom prst="rect">
            <a:avLst/>
          </a:prstGeom>
          <a:noFill/>
          <a:ln>
            <a:noFill/>
          </a:ln>
        </p:spPr>
      </p:pic>
      <p:sp>
        <p:nvSpPr>
          <p:cNvPr id="739" name="Google Shape;739;p119"/>
          <p:cNvSpPr txBox="1"/>
          <p:nvPr/>
        </p:nvSpPr>
        <p:spPr>
          <a:xfrm>
            <a:off x="5637850" y="2695325"/>
            <a:ext cx="13419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chemeClr val="hlink"/>
                </a:solidFill>
                <a:hlinkClick r:id="rId4"/>
              </a:rPr>
              <a:t>source</a:t>
            </a:r>
            <a:endParaRPr sz="1700">
              <a:solidFill>
                <a:schemeClr val="dk2"/>
              </a:solidFill>
            </a:endParaRPr>
          </a:p>
        </p:txBody>
      </p:sp>
      <p:sp>
        <p:nvSpPr>
          <p:cNvPr id="740" name="Google Shape;740;p119"/>
          <p:cNvSpPr txBox="1"/>
          <p:nvPr/>
        </p:nvSpPr>
        <p:spPr>
          <a:xfrm>
            <a:off x="4966950" y="1694875"/>
            <a:ext cx="21891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ML model can be an LLM too!</a:t>
            </a:r>
            <a:endParaRPr sz="1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8"/>
          <p:cNvSpPr txBox="1"/>
          <p:nvPr>
            <p:ph type="title"/>
          </p:nvPr>
        </p:nvSpPr>
        <p:spPr>
          <a:xfrm>
            <a:off x="426250" y="256350"/>
            <a:ext cx="7119000" cy="753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accent2"/>
              </a:buClr>
              <a:buSzPts val="2800"/>
              <a:buFont typeface="Arial"/>
              <a:buNone/>
            </a:pPr>
            <a:r>
              <a:rPr lang="en"/>
              <a:t>What is NLP?</a:t>
            </a:r>
            <a:endParaRPr/>
          </a:p>
        </p:txBody>
      </p:sp>
      <p:sp>
        <p:nvSpPr>
          <p:cNvPr id="256" name="Google Shape;256;p48"/>
          <p:cNvSpPr txBox="1"/>
          <p:nvPr>
            <p:ph idx="12" type="sldNum"/>
          </p:nvPr>
        </p:nvSpPr>
        <p:spPr>
          <a:xfrm>
            <a:off x="8686800" y="4767263"/>
            <a:ext cx="4572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
              <a:t>‹#›</a:t>
            </a:fld>
            <a:endParaRPr/>
          </a:p>
        </p:txBody>
      </p:sp>
      <p:sp>
        <p:nvSpPr>
          <p:cNvPr id="257" name="Google Shape;257;p48"/>
          <p:cNvSpPr txBox="1"/>
          <p:nvPr>
            <p:ph idx="1" type="body"/>
          </p:nvPr>
        </p:nvSpPr>
        <p:spPr>
          <a:xfrm>
            <a:off x="430213" y="1430338"/>
            <a:ext cx="6892800" cy="2987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800"/>
              </a:spcBef>
              <a:spcAft>
                <a:spcPts val="0"/>
              </a:spcAft>
              <a:buClr>
                <a:schemeClr val="dk1"/>
              </a:buClr>
              <a:buSzPts val="1400"/>
              <a:buFont typeface="Arial"/>
              <a:buNone/>
            </a:pPr>
            <a:r>
              <a:rPr b="0" lang="en" sz="1500">
                <a:solidFill>
                  <a:srgbClr val="0D1C2B"/>
                </a:solidFill>
              </a:rPr>
              <a:t>Natural Language Processing (NLP) is all about making computers understand and interact with humans, in their language(s).</a:t>
            </a:r>
            <a:endParaRPr b="0" sz="1500">
              <a:solidFill>
                <a:srgbClr val="0D1C2B"/>
              </a:solidFill>
            </a:endParaRPr>
          </a:p>
          <a:p>
            <a:pPr indent="0" lvl="1" marL="0" rtl="0" algn="l">
              <a:lnSpc>
                <a:spcPct val="100000"/>
              </a:lnSpc>
              <a:spcBef>
                <a:spcPts val="1200"/>
              </a:spcBef>
              <a:spcAft>
                <a:spcPts val="0"/>
              </a:spcAft>
              <a:buClr>
                <a:srgbClr val="3B495A"/>
              </a:buClr>
              <a:buSzPts val="1700"/>
              <a:buNone/>
            </a:pPr>
            <a:r>
              <a:t/>
            </a:r>
            <a:endParaRPr/>
          </a:p>
        </p:txBody>
      </p:sp>
      <p:sp>
        <p:nvSpPr>
          <p:cNvPr id="258" name="Google Shape;258;p48"/>
          <p:cNvSpPr txBox="1"/>
          <p:nvPr>
            <p:ph idx="11" type="ftr"/>
          </p:nvPr>
        </p:nvSpPr>
        <p:spPr>
          <a:xfrm>
            <a:off x="331840" y="4767263"/>
            <a:ext cx="3554400" cy="274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rgbClr val="7F7F7F"/>
                </a:solidFill>
              </a:rPr>
              <a:t>NATIONAL RESEARCH COUNCIL CANADA</a:t>
            </a:r>
            <a:endParaRPr b="1">
              <a:solidFill>
                <a:srgbClr val="7F7F7F"/>
              </a:solidFill>
            </a:endParaRPr>
          </a:p>
        </p:txBody>
      </p:sp>
      <p:pic>
        <p:nvPicPr>
          <p:cNvPr id="259" name="Google Shape;259;p48"/>
          <p:cNvPicPr preferRelativeResize="0"/>
          <p:nvPr/>
        </p:nvPicPr>
        <p:blipFill rotWithShape="1">
          <a:blip r:embed="rId3">
            <a:alphaModFix/>
          </a:blip>
          <a:srcRect b="0" l="0" r="0" t="0"/>
          <a:stretch/>
        </p:blipFill>
        <p:spPr>
          <a:xfrm>
            <a:off x="2173648" y="1994775"/>
            <a:ext cx="3524475" cy="2051200"/>
          </a:xfrm>
          <a:prstGeom prst="rect">
            <a:avLst/>
          </a:prstGeom>
          <a:noFill/>
          <a:ln>
            <a:noFill/>
          </a:ln>
        </p:spPr>
      </p:pic>
      <p:sp>
        <p:nvSpPr>
          <p:cNvPr id="260" name="Google Shape;260;p48"/>
          <p:cNvSpPr txBox="1"/>
          <p:nvPr/>
        </p:nvSpPr>
        <p:spPr>
          <a:xfrm>
            <a:off x="5953750" y="2922700"/>
            <a:ext cx="1246200" cy="32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sng" cap="none" strike="noStrike">
                <a:solidFill>
                  <a:srgbClr val="48A1FA"/>
                </a:solidFill>
                <a:latin typeface="Arial"/>
                <a:ea typeface="Arial"/>
                <a:cs typeface="Arial"/>
                <a:sym typeface="Arial"/>
                <a:hlinkClick r:id="rId4">
                  <a:extLst>
                    <a:ext uri="{A12FA001-AC4F-418D-AE19-62706E023703}">
                      <ahyp:hlinkClr val="tx"/>
                    </a:ext>
                  </a:extLst>
                </a:hlinkClick>
              </a:rPr>
              <a:t>source</a:t>
            </a:r>
            <a:endParaRPr b="0" i="0" sz="1500" u="none" cap="none" strike="noStrike">
              <a:solidFill>
                <a:srgbClr val="0D1C2B"/>
              </a:solidFill>
              <a:latin typeface="Arial"/>
              <a:ea typeface="Arial"/>
              <a:cs typeface="Arial"/>
              <a:sym typeface="Arial"/>
            </a:endParaRPr>
          </a:p>
        </p:txBody>
      </p:sp>
      <p:sp>
        <p:nvSpPr>
          <p:cNvPr id="261" name="Google Shape;261;p48"/>
          <p:cNvSpPr txBox="1"/>
          <p:nvPr/>
        </p:nvSpPr>
        <p:spPr>
          <a:xfrm>
            <a:off x="709750" y="4065725"/>
            <a:ext cx="6613200" cy="273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400"/>
              <a:buFont typeface="Arial"/>
              <a:buNone/>
            </a:pPr>
            <a:r>
              <a:rPr lang="en" sz="1500">
                <a:solidFill>
                  <a:srgbClr val="0D1C2B"/>
                </a:solidFill>
              </a:rPr>
              <a:t>Other related disciplines: cognitive science, human-computer interaction</a:t>
            </a:r>
            <a:endParaRPr sz="1500">
              <a:solidFill>
                <a:srgbClr val="0D1C2B"/>
              </a:solidFill>
            </a:endParaRPr>
          </a:p>
          <a:p>
            <a:pPr indent="0" lvl="0" marL="0" rtl="0" algn="l">
              <a:spcBef>
                <a:spcPts val="0"/>
              </a:spcBef>
              <a:spcAft>
                <a:spcPts val="0"/>
              </a:spcAft>
              <a:buNone/>
            </a:pPr>
            <a:r>
              <a:t/>
            </a:r>
            <a:endParaRPr sz="1700">
              <a:solidFill>
                <a:schemeClr val="dk2"/>
              </a:solidFill>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0"/>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746" name="Google Shape;746;p120"/>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t/>
            </a:r>
            <a:endParaRPr sz="2800">
              <a:solidFill>
                <a:schemeClr val="accent2"/>
              </a:solidFill>
            </a:endParaRPr>
          </a:p>
          <a:p>
            <a:pPr indent="0" lvl="0" marL="0" rtl="0" algn="l">
              <a:spcBef>
                <a:spcPts val="1200"/>
              </a:spcBef>
              <a:spcAft>
                <a:spcPts val="0"/>
              </a:spcAft>
              <a:buNone/>
            </a:pPr>
            <a:r>
              <a:t/>
            </a:r>
            <a:endParaRPr sz="2800">
              <a:solidFill>
                <a:schemeClr val="accent2"/>
              </a:solidFill>
            </a:endParaRPr>
          </a:p>
          <a:p>
            <a:pPr indent="0" lvl="0" marL="0" rtl="0" algn="l">
              <a:spcBef>
                <a:spcPts val="1200"/>
              </a:spcBef>
              <a:spcAft>
                <a:spcPts val="0"/>
              </a:spcAft>
              <a:buNone/>
            </a:pPr>
            <a:r>
              <a:rPr lang="en" sz="2800">
                <a:solidFill>
                  <a:schemeClr val="accent2"/>
                </a:solidFill>
              </a:rPr>
              <a:t>What does this kind of testing tell us?</a:t>
            </a:r>
            <a:endParaRPr sz="2800">
              <a:solidFill>
                <a:schemeClr val="accent2"/>
              </a:solidFill>
            </a:endParaRPr>
          </a:p>
          <a:p>
            <a:pPr indent="0" lvl="0" marL="0" rtl="0" algn="l">
              <a:spcBef>
                <a:spcPts val="1200"/>
              </a:spcBef>
              <a:spcAft>
                <a:spcPts val="600"/>
              </a:spcAft>
              <a:buNone/>
            </a:pPr>
            <a:r>
              <a:rPr lang="en" sz="2800">
                <a:solidFill>
                  <a:schemeClr val="accent2"/>
                </a:solidFill>
              </a:rPr>
              <a:t>Why is it relevant? </a:t>
            </a:r>
            <a:endParaRPr sz="2800">
              <a:solidFill>
                <a:schemeClr val="accent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21"/>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Adversarial testing - what and why</a:t>
            </a:r>
            <a:endParaRPr/>
          </a:p>
        </p:txBody>
      </p:sp>
      <p:sp>
        <p:nvSpPr>
          <p:cNvPr id="752" name="Google Shape;752;p121"/>
          <p:cNvSpPr txBox="1"/>
          <p:nvPr>
            <p:ph idx="1" type="body"/>
          </p:nvPr>
        </p:nvSpPr>
        <p:spPr>
          <a:xfrm>
            <a:off x="430225" y="1430350"/>
            <a:ext cx="75381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Our models (LLMs or not) are quite complex, opaque, and brittle.</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Understanding where they are brittle helps us potentially design better models, and safeguard the model from attacks.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Over the past 6 or 7 years, there has been a lot of research in this direction for various NLP tasks.</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Today’s ‘jailbreaks’ are popular examples in the context of LLMs.</a:t>
            </a:r>
            <a:endParaRPr b="0">
              <a:solidFill>
                <a:schemeClr val="dk1"/>
              </a:solidFill>
            </a:endParaRPr>
          </a:p>
          <a:p>
            <a:pPr indent="0" lvl="0" marL="0" rtl="0" algn="l">
              <a:lnSpc>
                <a:spcPct val="200000"/>
              </a:lnSpc>
              <a:spcBef>
                <a:spcPts val="1200"/>
              </a:spcBef>
              <a:spcAft>
                <a:spcPts val="600"/>
              </a:spcAft>
              <a:buNone/>
            </a:pPr>
            <a:r>
              <a:t/>
            </a:r>
            <a:endParaRPr b="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2"/>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Adversarial Testing Examples -1</a:t>
            </a:r>
            <a:endParaRPr/>
          </a:p>
        </p:txBody>
      </p:sp>
      <p:sp>
        <p:nvSpPr>
          <p:cNvPr id="758" name="Google Shape;758;p122"/>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hlink"/>
              </a:buClr>
              <a:buSzPts val="1800"/>
              <a:buChar char="-"/>
            </a:pPr>
            <a:r>
              <a:rPr b="0" lang="en" sz="1800">
                <a:solidFill>
                  <a:schemeClr val="hlink"/>
                </a:solidFill>
              </a:rPr>
              <a:t>Intuition: Replacing/inserting/adding tokens in input text, even in seemingly harmless manner, can change the output.</a:t>
            </a:r>
            <a:endParaRPr b="0" sz="1800">
              <a:solidFill>
                <a:schemeClr val="hlink"/>
              </a:solidFill>
            </a:endParaRPr>
          </a:p>
          <a:p>
            <a:pPr indent="0" lvl="0" marL="0" rtl="0" algn="l">
              <a:lnSpc>
                <a:spcPct val="115000"/>
              </a:lnSpc>
              <a:spcBef>
                <a:spcPts val="1200"/>
              </a:spcBef>
              <a:spcAft>
                <a:spcPts val="0"/>
              </a:spcAft>
              <a:buNone/>
            </a:pPr>
            <a:r>
              <a:t/>
            </a:r>
            <a:endParaRPr b="0" sz="1800">
              <a:solidFill>
                <a:schemeClr val="hlink"/>
              </a:solidFill>
            </a:endParaRPr>
          </a:p>
          <a:p>
            <a:pPr indent="0" lvl="0" marL="0" rtl="0" algn="l">
              <a:spcBef>
                <a:spcPts val="1200"/>
              </a:spcBef>
              <a:spcAft>
                <a:spcPts val="600"/>
              </a:spcAft>
              <a:buNone/>
            </a:pPr>
            <a:r>
              <a:t/>
            </a:r>
            <a:endParaRPr/>
          </a:p>
        </p:txBody>
      </p:sp>
      <p:pic>
        <p:nvPicPr>
          <p:cNvPr id="759" name="Google Shape;759;p122"/>
          <p:cNvPicPr preferRelativeResize="0"/>
          <p:nvPr/>
        </p:nvPicPr>
        <p:blipFill>
          <a:blip r:embed="rId3">
            <a:alphaModFix/>
          </a:blip>
          <a:stretch>
            <a:fillRect/>
          </a:stretch>
        </p:blipFill>
        <p:spPr>
          <a:xfrm>
            <a:off x="596975" y="2273050"/>
            <a:ext cx="6359125" cy="1649525"/>
          </a:xfrm>
          <a:prstGeom prst="rect">
            <a:avLst/>
          </a:prstGeom>
          <a:noFill/>
          <a:ln>
            <a:noFill/>
          </a:ln>
        </p:spPr>
      </p:pic>
      <p:sp>
        <p:nvSpPr>
          <p:cNvPr id="760" name="Google Shape;760;p122"/>
          <p:cNvSpPr txBox="1"/>
          <p:nvPr/>
        </p:nvSpPr>
        <p:spPr>
          <a:xfrm>
            <a:off x="2047975" y="4343150"/>
            <a:ext cx="31074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u="sng">
                <a:solidFill>
                  <a:schemeClr val="hlink"/>
                </a:solidFill>
                <a:hlinkClick r:id="rId4"/>
              </a:rPr>
              <a:t>Source</a:t>
            </a:r>
            <a:r>
              <a:rPr lang="en" sz="1700">
                <a:solidFill>
                  <a:schemeClr val="dk2"/>
                </a:solidFill>
              </a:rPr>
              <a:t> (Ribiero et.al. 2018)</a:t>
            </a:r>
            <a:endParaRPr sz="1700">
              <a:solidFill>
                <a:schemeClr val="dk2"/>
              </a:solidFill>
            </a:endParaRPr>
          </a:p>
          <a:p>
            <a:pPr indent="0" lvl="0" marL="0" rtl="0" algn="l">
              <a:spcBef>
                <a:spcPts val="0"/>
              </a:spcBef>
              <a:spcAft>
                <a:spcPts val="0"/>
              </a:spcAft>
              <a:buNone/>
            </a:pPr>
            <a:r>
              <a:t/>
            </a:r>
            <a:endParaRPr sz="1700">
              <a:solidFill>
                <a:schemeClr val="dk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3"/>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Adversarial Testing Examples -2 </a:t>
            </a:r>
            <a:endParaRPr/>
          </a:p>
        </p:txBody>
      </p:sp>
      <p:sp>
        <p:nvSpPr>
          <p:cNvPr id="766" name="Google Shape;766;p123"/>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767" name="Google Shape;767;p123"/>
          <p:cNvPicPr preferRelativeResize="0"/>
          <p:nvPr/>
        </p:nvPicPr>
        <p:blipFill>
          <a:blip r:embed="rId3">
            <a:alphaModFix/>
          </a:blip>
          <a:stretch>
            <a:fillRect/>
          </a:stretch>
        </p:blipFill>
        <p:spPr>
          <a:xfrm>
            <a:off x="536525" y="1627350"/>
            <a:ext cx="2924800" cy="1797725"/>
          </a:xfrm>
          <a:prstGeom prst="rect">
            <a:avLst/>
          </a:prstGeom>
          <a:noFill/>
          <a:ln>
            <a:noFill/>
          </a:ln>
        </p:spPr>
      </p:pic>
      <p:pic>
        <p:nvPicPr>
          <p:cNvPr id="768" name="Google Shape;768;p123"/>
          <p:cNvPicPr preferRelativeResize="0"/>
          <p:nvPr/>
        </p:nvPicPr>
        <p:blipFill>
          <a:blip r:embed="rId4">
            <a:alphaModFix/>
          </a:blip>
          <a:stretch>
            <a:fillRect/>
          </a:stretch>
        </p:blipFill>
        <p:spPr>
          <a:xfrm>
            <a:off x="3617850" y="1538225"/>
            <a:ext cx="3620725" cy="2330850"/>
          </a:xfrm>
          <a:prstGeom prst="rect">
            <a:avLst/>
          </a:prstGeom>
          <a:noFill/>
          <a:ln>
            <a:noFill/>
          </a:ln>
        </p:spPr>
      </p:pic>
      <p:sp>
        <p:nvSpPr>
          <p:cNvPr id="769" name="Google Shape;769;p123"/>
          <p:cNvSpPr txBox="1"/>
          <p:nvPr/>
        </p:nvSpPr>
        <p:spPr>
          <a:xfrm>
            <a:off x="835675" y="3801725"/>
            <a:ext cx="30603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u="sng">
                <a:solidFill>
                  <a:schemeClr val="hlink"/>
                </a:solidFill>
                <a:hlinkClick r:id="rId5"/>
              </a:rPr>
              <a:t>Source</a:t>
            </a:r>
            <a:r>
              <a:rPr lang="en" sz="1700">
                <a:solidFill>
                  <a:schemeClr val="dk2"/>
                </a:solidFill>
              </a:rPr>
              <a:t> (Ribiero et.al. 2018)</a:t>
            </a:r>
            <a:endParaRPr sz="1700">
              <a:solidFill>
                <a:schemeClr val="dk2"/>
              </a:solidFill>
            </a:endParaRPr>
          </a:p>
          <a:p>
            <a:pPr indent="0" lvl="0" marL="0" rtl="0" algn="l">
              <a:spcBef>
                <a:spcPts val="0"/>
              </a:spcBef>
              <a:spcAft>
                <a:spcPts val="0"/>
              </a:spcAft>
              <a:buNone/>
            </a:pPr>
            <a:r>
              <a:t/>
            </a:r>
            <a:endParaRPr sz="1700">
              <a:solidFill>
                <a:schemeClr val="dk2"/>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4"/>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775" name="Google Shape;775;p124"/>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600"/>
              </a:spcAft>
              <a:buNone/>
            </a:pPr>
            <a:r>
              <a:rPr b="0" lang="en">
                <a:solidFill>
                  <a:schemeClr val="dk1"/>
                </a:solidFill>
              </a:rPr>
              <a:t>Of course, these examples are a few years old, and we’ve come a long way from there. But are our systems less brittle now? </a:t>
            </a:r>
            <a:endParaRPr b="0">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5"/>
          <p:cNvSpPr txBox="1"/>
          <p:nvPr>
            <p:ph type="title"/>
          </p:nvPr>
        </p:nvSpPr>
        <p:spPr>
          <a:xfrm>
            <a:off x="426250" y="256350"/>
            <a:ext cx="7494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It can happen in 2024 too :-) </a:t>
            </a:r>
            <a:endParaRPr/>
          </a:p>
        </p:txBody>
      </p:sp>
      <p:sp>
        <p:nvSpPr>
          <p:cNvPr id="781" name="Google Shape;781;p125"/>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782" name="Google Shape;782;p125"/>
          <p:cNvPicPr preferRelativeResize="0"/>
          <p:nvPr/>
        </p:nvPicPr>
        <p:blipFill>
          <a:blip r:embed="rId3">
            <a:alphaModFix/>
          </a:blip>
          <a:stretch>
            <a:fillRect/>
          </a:stretch>
        </p:blipFill>
        <p:spPr>
          <a:xfrm>
            <a:off x="522450" y="1733950"/>
            <a:ext cx="2808475" cy="2380525"/>
          </a:xfrm>
          <a:prstGeom prst="rect">
            <a:avLst/>
          </a:prstGeom>
          <a:noFill/>
          <a:ln>
            <a:noFill/>
          </a:ln>
        </p:spPr>
      </p:pic>
      <p:pic>
        <p:nvPicPr>
          <p:cNvPr id="783" name="Google Shape;783;p125"/>
          <p:cNvPicPr preferRelativeResize="0"/>
          <p:nvPr/>
        </p:nvPicPr>
        <p:blipFill>
          <a:blip r:embed="rId4">
            <a:alphaModFix/>
          </a:blip>
          <a:stretch>
            <a:fillRect/>
          </a:stretch>
        </p:blipFill>
        <p:spPr>
          <a:xfrm>
            <a:off x="3330925" y="1662725"/>
            <a:ext cx="3834499" cy="2451750"/>
          </a:xfrm>
          <a:prstGeom prst="rect">
            <a:avLst/>
          </a:prstGeom>
          <a:noFill/>
          <a:ln>
            <a:noFill/>
          </a:ln>
        </p:spPr>
      </p:pic>
      <p:sp>
        <p:nvSpPr>
          <p:cNvPr id="784" name="Google Shape;784;p125"/>
          <p:cNvSpPr txBox="1"/>
          <p:nvPr/>
        </p:nvSpPr>
        <p:spPr>
          <a:xfrm>
            <a:off x="870975" y="4625625"/>
            <a:ext cx="46257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chemeClr val="hlink"/>
                </a:solidFill>
                <a:hlinkClick r:id="rId5"/>
              </a:rPr>
              <a:t>Demo link</a:t>
            </a:r>
            <a:r>
              <a:rPr lang="en" sz="1700">
                <a:solidFill>
                  <a:schemeClr val="dk2"/>
                </a:solidFill>
              </a:rPr>
              <a:t>; </a:t>
            </a:r>
            <a:r>
              <a:rPr lang="en" sz="1700" u="sng">
                <a:solidFill>
                  <a:schemeClr val="hlink"/>
                </a:solidFill>
                <a:hlinkClick r:id="rId6"/>
              </a:rPr>
              <a:t>Paper link</a:t>
            </a:r>
            <a:r>
              <a:rPr lang="en" sz="1700">
                <a:solidFill>
                  <a:schemeClr val="dk2"/>
                </a:solidFill>
              </a:rPr>
              <a:t> (Zaratiana et.al., 2024)</a:t>
            </a:r>
            <a:endParaRPr sz="1700">
              <a:solidFill>
                <a:schemeClr val="dk2"/>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26"/>
          <p:cNvSpPr txBox="1"/>
          <p:nvPr>
            <p:ph type="title"/>
          </p:nvPr>
        </p:nvSpPr>
        <p:spPr>
          <a:xfrm>
            <a:off x="426250" y="256350"/>
            <a:ext cx="7800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It can happen in 2024 too :-) </a:t>
            </a:r>
            <a:endParaRPr/>
          </a:p>
        </p:txBody>
      </p:sp>
      <p:sp>
        <p:nvSpPr>
          <p:cNvPr id="790" name="Google Shape;790;p126"/>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791" name="Google Shape;791;p126"/>
          <p:cNvPicPr preferRelativeResize="0"/>
          <p:nvPr/>
        </p:nvPicPr>
        <p:blipFill>
          <a:blip r:embed="rId3">
            <a:alphaModFix/>
          </a:blip>
          <a:stretch>
            <a:fillRect/>
          </a:stretch>
        </p:blipFill>
        <p:spPr>
          <a:xfrm>
            <a:off x="659125" y="1694875"/>
            <a:ext cx="6892801" cy="1735378"/>
          </a:xfrm>
          <a:prstGeom prst="rect">
            <a:avLst/>
          </a:prstGeom>
          <a:noFill/>
          <a:ln>
            <a:noFill/>
          </a:ln>
        </p:spPr>
      </p:pic>
      <p:pic>
        <p:nvPicPr>
          <p:cNvPr id="792" name="Google Shape;792;p126"/>
          <p:cNvPicPr preferRelativeResize="0"/>
          <p:nvPr/>
        </p:nvPicPr>
        <p:blipFill>
          <a:blip r:embed="rId4">
            <a:alphaModFix/>
          </a:blip>
          <a:stretch>
            <a:fillRect/>
          </a:stretch>
        </p:blipFill>
        <p:spPr>
          <a:xfrm>
            <a:off x="601400" y="3386050"/>
            <a:ext cx="6541600" cy="815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27"/>
          <p:cNvSpPr txBox="1"/>
          <p:nvPr>
            <p:ph type="title"/>
          </p:nvPr>
        </p:nvSpPr>
        <p:spPr>
          <a:xfrm>
            <a:off x="426250" y="256350"/>
            <a:ext cx="72234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Are LLMs immune to this?</a:t>
            </a:r>
            <a:endParaRPr/>
          </a:p>
        </p:txBody>
      </p:sp>
      <p:sp>
        <p:nvSpPr>
          <p:cNvPr id="798" name="Google Shape;798;p127"/>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LLMs today are more general purpose in nature.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They are trained (via RLHF) to not output harmful content.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Yet, we see reports of ‘jailbreaks’ all the time.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Many of these are </a:t>
            </a:r>
            <a:r>
              <a:rPr b="0" lang="en">
                <a:solidFill>
                  <a:schemeClr val="dk1"/>
                </a:solidFill>
              </a:rPr>
              <a:t>manually</a:t>
            </a:r>
            <a:r>
              <a:rPr b="0" lang="en">
                <a:solidFill>
                  <a:schemeClr val="dk1"/>
                </a:solidFill>
              </a:rPr>
              <a:t> crafted, with a lot of trial and error.</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But there are also approaches that automate parts of the process. </a:t>
            </a:r>
            <a:endParaRPr b="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28"/>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Jailbreaking Blackbox LLMs </a:t>
            </a:r>
            <a:endParaRPr/>
          </a:p>
        </p:txBody>
      </p:sp>
      <p:sp>
        <p:nvSpPr>
          <p:cNvPr id="804" name="Google Shape;804;p128"/>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805" name="Google Shape;805;p128"/>
          <p:cNvPicPr preferRelativeResize="0"/>
          <p:nvPr/>
        </p:nvPicPr>
        <p:blipFill>
          <a:blip r:embed="rId3">
            <a:alphaModFix/>
          </a:blip>
          <a:stretch>
            <a:fillRect/>
          </a:stretch>
        </p:blipFill>
        <p:spPr>
          <a:xfrm>
            <a:off x="525750" y="1430350"/>
            <a:ext cx="2935401" cy="2778500"/>
          </a:xfrm>
          <a:prstGeom prst="rect">
            <a:avLst/>
          </a:prstGeom>
          <a:noFill/>
          <a:ln>
            <a:noFill/>
          </a:ln>
        </p:spPr>
      </p:pic>
      <p:pic>
        <p:nvPicPr>
          <p:cNvPr id="806" name="Google Shape;806;p128"/>
          <p:cNvPicPr preferRelativeResize="0"/>
          <p:nvPr/>
        </p:nvPicPr>
        <p:blipFill>
          <a:blip r:embed="rId4">
            <a:alphaModFix/>
          </a:blip>
          <a:stretch>
            <a:fillRect/>
          </a:stretch>
        </p:blipFill>
        <p:spPr>
          <a:xfrm>
            <a:off x="3648575" y="1672450"/>
            <a:ext cx="3735776" cy="2415825"/>
          </a:xfrm>
          <a:prstGeom prst="rect">
            <a:avLst/>
          </a:prstGeom>
          <a:noFill/>
          <a:ln>
            <a:noFill/>
          </a:ln>
        </p:spPr>
      </p:pic>
      <p:sp>
        <p:nvSpPr>
          <p:cNvPr id="807" name="Google Shape;807;p128"/>
          <p:cNvSpPr txBox="1"/>
          <p:nvPr/>
        </p:nvSpPr>
        <p:spPr>
          <a:xfrm>
            <a:off x="1734950" y="4609000"/>
            <a:ext cx="46440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https://jailbreaking-llms.github.io/</a:t>
            </a:r>
            <a:endParaRPr sz="1700">
              <a:solidFill>
                <a:schemeClr val="dk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29"/>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Adding Adversarial Prompts </a:t>
            </a:r>
            <a:endParaRPr/>
          </a:p>
        </p:txBody>
      </p:sp>
      <p:sp>
        <p:nvSpPr>
          <p:cNvPr id="813" name="Google Shape;813;p129"/>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814" name="Google Shape;814;p129"/>
          <p:cNvPicPr preferRelativeResize="0"/>
          <p:nvPr/>
        </p:nvPicPr>
        <p:blipFill>
          <a:blip r:embed="rId3">
            <a:alphaModFix/>
          </a:blip>
          <a:stretch>
            <a:fillRect/>
          </a:stretch>
        </p:blipFill>
        <p:spPr>
          <a:xfrm>
            <a:off x="598000" y="1584575"/>
            <a:ext cx="3467724" cy="2679249"/>
          </a:xfrm>
          <a:prstGeom prst="rect">
            <a:avLst/>
          </a:prstGeom>
          <a:noFill/>
          <a:ln>
            <a:noFill/>
          </a:ln>
        </p:spPr>
      </p:pic>
      <p:pic>
        <p:nvPicPr>
          <p:cNvPr id="815" name="Google Shape;815;p129"/>
          <p:cNvPicPr preferRelativeResize="0"/>
          <p:nvPr/>
        </p:nvPicPr>
        <p:blipFill>
          <a:blip r:embed="rId4">
            <a:alphaModFix/>
          </a:blip>
          <a:stretch>
            <a:fillRect/>
          </a:stretch>
        </p:blipFill>
        <p:spPr>
          <a:xfrm>
            <a:off x="4157225" y="1659125"/>
            <a:ext cx="2871014" cy="912625"/>
          </a:xfrm>
          <a:prstGeom prst="rect">
            <a:avLst/>
          </a:prstGeom>
          <a:noFill/>
          <a:ln>
            <a:noFill/>
          </a:ln>
        </p:spPr>
      </p:pic>
      <p:sp>
        <p:nvSpPr>
          <p:cNvPr id="816" name="Google Shape;816;p129"/>
          <p:cNvSpPr txBox="1"/>
          <p:nvPr/>
        </p:nvSpPr>
        <p:spPr>
          <a:xfrm>
            <a:off x="4197175" y="2655000"/>
            <a:ext cx="2871000" cy="13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solidFill>
                  <a:srgbClr val="0D1C2B"/>
                </a:solidFill>
              </a:rPr>
              <a:t>“</a:t>
            </a:r>
            <a:r>
              <a:rPr i="1" lang="en" sz="1200">
                <a:solidFill>
                  <a:srgbClr val="495057"/>
                </a:solidFill>
                <a:highlight>
                  <a:schemeClr val="lt1"/>
                </a:highlight>
              </a:rPr>
              <a:t>However, it still remains unclear how to address the underlying challenge posed by adversarial attacks on LLM (if it is addressable at all) or whether this should fundamentally limit the situations in which LLMs are applicable. We hope that our work will spur future research in these directions.”</a:t>
            </a:r>
            <a:endParaRPr i="1" sz="1200">
              <a:solidFill>
                <a:srgbClr val="0D1C2B"/>
              </a:solidFill>
            </a:endParaRPr>
          </a:p>
          <a:p>
            <a:pPr indent="0" lvl="0" marL="0" rtl="0" algn="l">
              <a:spcBef>
                <a:spcPts val="0"/>
              </a:spcBef>
              <a:spcAft>
                <a:spcPts val="0"/>
              </a:spcAft>
              <a:buNone/>
            </a:pPr>
            <a:r>
              <a:t/>
            </a:r>
            <a:endParaRPr sz="1700">
              <a:solidFill>
                <a:schemeClr val="dk2"/>
              </a:solidFill>
            </a:endParaRPr>
          </a:p>
        </p:txBody>
      </p:sp>
      <p:sp>
        <p:nvSpPr>
          <p:cNvPr id="817" name="Google Shape;817;p129"/>
          <p:cNvSpPr txBox="1"/>
          <p:nvPr/>
        </p:nvSpPr>
        <p:spPr>
          <a:xfrm>
            <a:off x="849950" y="4477550"/>
            <a:ext cx="4652700" cy="280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u="sng">
                <a:solidFill>
                  <a:srgbClr val="48A1FA"/>
                </a:solidFill>
                <a:latin typeface="Source Sans Pro"/>
                <a:ea typeface="Source Sans Pro"/>
                <a:cs typeface="Source Sans Pro"/>
                <a:sym typeface="Source Sans Pro"/>
                <a:hlinkClick r:id="rId5">
                  <a:extLst>
                    <a:ext uri="{A12FA001-AC4F-418D-AE19-62706E023703}">
                      <ahyp:hlinkClr val="tx"/>
                    </a:ext>
                  </a:extLst>
                </a:hlinkClick>
              </a:rPr>
              <a:t>Zou et.al. (2023)</a:t>
            </a:r>
            <a:r>
              <a:rPr lang="en">
                <a:solidFill>
                  <a:srgbClr val="AB46A5"/>
                </a:solidFill>
                <a:latin typeface="Source Sans Pro"/>
                <a:ea typeface="Source Sans Pro"/>
                <a:cs typeface="Source Sans Pro"/>
                <a:sym typeface="Source Sans Pro"/>
              </a:rPr>
              <a:t> </a:t>
            </a:r>
            <a:r>
              <a:rPr lang="en" sz="1000">
                <a:solidFill>
                  <a:srgbClr val="0D1C2B"/>
                </a:solidFill>
                <a:latin typeface="Source Sans Pro"/>
                <a:ea typeface="Source Sans Pro"/>
                <a:cs typeface="Source Sans Pro"/>
                <a:sym typeface="Source Sans Pro"/>
              </a:rPr>
              <a:t>https://llm-attacks.org/</a:t>
            </a:r>
            <a:endParaRPr sz="1000">
              <a:solidFill>
                <a:srgbClr val="0D1C2B"/>
              </a:solidFill>
              <a:latin typeface="Source Sans Pro"/>
              <a:ea typeface="Source Sans Pro"/>
              <a:cs typeface="Source Sans Pro"/>
              <a:sym typeface="Source Sans Pro"/>
            </a:endParaRPr>
          </a:p>
          <a:p>
            <a:pPr indent="0" lvl="0" marL="0" rtl="0" algn="l">
              <a:lnSpc>
                <a:spcPct val="90000"/>
              </a:lnSpc>
              <a:spcBef>
                <a:spcPts val="0"/>
              </a:spcBef>
              <a:spcAft>
                <a:spcPts val="0"/>
              </a:spcAft>
              <a:buClr>
                <a:schemeClr val="dk1"/>
              </a:buClr>
              <a:buSzPts val="1100"/>
              <a:buFont typeface="Arial"/>
              <a:buNone/>
            </a:pPr>
            <a:r>
              <a:t/>
            </a:r>
            <a:endParaRPr>
              <a:solidFill>
                <a:srgbClr val="AB46A5"/>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9"/>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Where is NLP useful?</a:t>
            </a:r>
            <a:endParaRPr/>
          </a:p>
        </p:txBody>
      </p:sp>
      <p:sp>
        <p:nvSpPr>
          <p:cNvPr id="267" name="Google Shape;267;p49"/>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lnSpc>
                <a:spcPct val="90000"/>
              </a:lnSpc>
              <a:spcBef>
                <a:spcPts val="800"/>
              </a:spcBef>
              <a:spcAft>
                <a:spcPts val="0"/>
              </a:spcAft>
              <a:buClr>
                <a:schemeClr val="dk1"/>
              </a:buClr>
              <a:buSzPts val="1400"/>
              <a:buFont typeface="Arial"/>
              <a:buNone/>
            </a:pPr>
            <a:r>
              <a:rPr b="0" lang="en" sz="1500">
                <a:solidFill>
                  <a:srgbClr val="0D1C2B"/>
                </a:solidFill>
              </a:rPr>
              <a:t>It is a part of many day to day applications we use now</a:t>
            </a:r>
            <a:endParaRPr b="0" sz="1500">
              <a:solidFill>
                <a:srgbClr val="0D1C2B"/>
              </a:solidFill>
            </a:endParaRPr>
          </a:p>
          <a:p>
            <a:pPr indent="-317500" lvl="0" marL="457200" rtl="0" algn="l">
              <a:lnSpc>
                <a:spcPct val="90000"/>
              </a:lnSpc>
              <a:spcBef>
                <a:spcPts val="800"/>
              </a:spcBef>
              <a:spcAft>
                <a:spcPts val="0"/>
              </a:spcAft>
              <a:buClr>
                <a:srgbClr val="0D1C2B"/>
              </a:buClr>
              <a:buSzPts val="1400"/>
              <a:buChar char="-"/>
            </a:pPr>
            <a:r>
              <a:rPr b="0" lang="en" sz="1500">
                <a:solidFill>
                  <a:srgbClr val="0D1C2B"/>
                </a:solidFill>
              </a:rPr>
              <a:t>Email filters, virtual assistants, information seeking, language translation etc.</a:t>
            </a:r>
            <a:endParaRPr b="0" sz="1500">
              <a:solidFill>
                <a:srgbClr val="0D1C2B"/>
              </a:solidFill>
            </a:endParaRPr>
          </a:p>
          <a:p>
            <a:pPr indent="0" lvl="0" marL="0" rtl="0" algn="l">
              <a:lnSpc>
                <a:spcPct val="90000"/>
              </a:lnSpc>
              <a:spcBef>
                <a:spcPts val="800"/>
              </a:spcBef>
              <a:spcAft>
                <a:spcPts val="0"/>
              </a:spcAft>
              <a:buClr>
                <a:schemeClr val="dk1"/>
              </a:buClr>
              <a:buSzPts val="1400"/>
              <a:buFont typeface="Arial"/>
              <a:buNone/>
            </a:pPr>
            <a:r>
              <a:t/>
            </a:r>
            <a:endParaRPr b="0" sz="1500">
              <a:solidFill>
                <a:srgbClr val="0D1C2B"/>
              </a:solidFill>
            </a:endParaRPr>
          </a:p>
          <a:p>
            <a:pPr indent="0" lvl="0" marL="0" rtl="0" algn="l">
              <a:lnSpc>
                <a:spcPct val="90000"/>
              </a:lnSpc>
              <a:spcBef>
                <a:spcPts val="800"/>
              </a:spcBef>
              <a:spcAft>
                <a:spcPts val="0"/>
              </a:spcAft>
              <a:buClr>
                <a:schemeClr val="dk1"/>
              </a:buClr>
              <a:buSzPts val="1400"/>
              <a:buFont typeface="Arial"/>
              <a:buNone/>
            </a:pPr>
            <a:r>
              <a:rPr b="0" lang="en" sz="1500">
                <a:solidFill>
                  <a:srgbClr val="0D1C2B"/>
                </a:solidFill>
              </a:rPr>
              <a:t>There are so many business use cases where NLP plays a prominent role. </a:t>
            </a:r>
            <a:endParaRPr b="0" sz="1500">
              <a:solidFill>
                <a:srgbClr val="0D1C2B"/>
              </a:solidFill>
            </a:endParaRPr>
          </a:p>
          <a:p>
            <a:pPr indent="-317500" lvl="0" marL="457200" rtl="0" algn="l">
              <a:lnSpc>
                <a:spcPct val="90000"/>
              </a:lnSpc>
              <a:spcBef>
                <a:spcPts val="800"/>
              </a:spcBef>
              <a:spcAft>
                <a:spcPts val="0"/>
              </a:spcAft>
              <a:buClr>
                <a:srgbClr val="0D1C2B"/>
              </a:buClr>
              <a:buSzPts val="1400"/>
              <a:buChar char="-"/>
            </a:pPr>
            <a:r>
              <a:rPr b="0" lang="en" sz="1500">
                <a:solidFill>
                  <a:srgbClr val="0D1C2B"/>
                </a:solidFill>
              </a:rPr>
              <a:t>Customer support, analytics, content generation, data protection etc. </a:t>
            </a:r>
            <a:endParaRPr b="0" sz="1500">
              <a:solidFill>
                <a:srgbClr val="0D1C2B"/>
              </a:solidFill>
            </a:endParaRPr>
          </a:p>
          <a:p>
            <a:pPr indent="0" lvl="0" marL="0" rtl="0" algn="l">
              <a:lnSpc>
                <a:spcPct val="90000"/>
              </a:lnSpc>
              <a:spcBef>
                <a:spcPts val="800"/>
              </a:spcBef>
              <a:spcAft>
                <a:spcPts val="0"/>
              </a:spcAft>
              <a:buClr>
                <a:schemeClr val="dk1"/>
              </a:buClr>
              <a:buSzPts val="1400"/>
              <a:buFont typeface="Arial"/>
              <a:buNone/>
            </a:pPr>
            <a:r>
              <a:t/>
            </a:r>
            <a:endParaRPr b="0" sz="1500">
              <a:solidFill>
                <a:srgbClr val="0D1C2B"/>
              </a:solidFill>
            </a:endParaRPr>
          </a:p>
          <a:p>
            <a:pPr indent="0" lvl="0" marL="0" rtl="0" algn="l">
              <a:lnSpc>
                <a:spcPct val="90000"/>
              </a:lnSpc>
              <a:spcBef>
                <a:spcPts val="800"/>
              </a:spcBef>
              <a:spcAft>
                <a:spcPts val="0"/>
              </a:spcAft>
              <a:buClr>
                <a:schemeClr val="dk1"/>
              </a:buClr>
              <a:buSzPts val="1400"/>
              <a:buFont typeface="Arial"/>
              <a:buNone/>
            </a:pPr>
            <a:r>
              <a:rPr b="0" lang="en" sz="1500">
                <a:solidFill>
                  <a:srgbClr val="0D1C2B"/>
                </a:solidFill>
              </a:rPr>
              <a:t>It is also used across various disciplines to address domain specific questions </a:t>
            </a:r>
            <a:endParaRPr b="0" sz="1500">
              <a:solidFill>
                <a:srgbClr val="0D1C2B"/>
              </a:solidFill>
            </a:endParaRPr>
          </a:p>
          <a:p>
            <a:pPr indent="-317500" lvl="0" marL="457200" rtl="0" algn="l">
              <a:lnSpc>
                <a:spcPct val="90000"/>
              </a:lnSpc>
              <a:spcBef>
                <a:spcPts val="800"/>
              </a:spcBef>
              <a:spcAft>
                <a:spcPts val="0"/>
              </a:spcAft>
              <a:buClr>
                <a:srgbClr val="0D1C2B"/>
              </a:buClr>
              <a:buSzPts val="1400"/>
              <a:buChar char="-"/>
            </a:pPr>
            <a:r>
              <a:rPr b="0" lang="en" sz="1500">
                <a:solidFill>
                  <a:srgbClr val="0D1C2B"/>
                </a:solidFill>
              </a:rPr>
              <a:t>E.g., analyzing political speeches for social scientists to protecting enterprise communications in cybersecurity </a:t>
            </a:r>
            <a:endParaRPr b="0" sz="1500">
              <a:solidFill>
                <a:srgbClr val="0D1C2B"/>
              </a:solidFill>
            </a:endParaRPr>
          </a:p>
          <a:p>
            <a:pPr indent="0" lvl="0" marL="0" rtl="0" algn="l">
              <a:lnSpc>
                <a:spcPct val="90000"/>
              </a:lnSpc>
              <a:spcBef>
                <a:spcPts val="800"/>
              </a:spcBef>
              <a:spcAft>
                <a:spcPts val="0"/>
              </a:spcAft>
              <a:buClr>
                <a:schemeClr val="dk1"/>
              </a:buClr>
              <a:buSzPts val="1400"/>
              <a:buFont typeface="Arial"/>
              <a:buNone/>
            </a:pPr>
            <a:r>
              <a:rPr b="0" lang="en" sz="1500">
                <a:solidFill>
                  <a:srgbClr val="0D1C2B"/>
                </a:solidFill>
              </a:rPr>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0"/>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Jailbreaking with adversarial suffixes</a:t>
            </a:r>
            <a:endParaRPr/>
          </a:p>
        </p:txBody>
      </p:sp>
      <p:sp>
        <p:nvSpPr>
          <p:cNvPr id="823" name="Google Shape;823;p130"/>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rPr lang="en"/>
              <a:t>Source: </a:t>
            </a:r>
            <a:r>
              <a:rPr lang="en" u="sng">
                <a:solidFill>
                  <a:schemeClr val="hlink"/>
                </a:solidFill>
                <a:hlinkClick r:id="rId3"/>
              </a:rPr>
              <a:t>https://llm-attacks.org/</a:t>
            </a:r>
            <a:r>
              <a:rPr lang="en"/>
              <a:t> </a:t>
            </a:r>
            <a:endParaRPr/>
          </a:p>
        </p:txBody>
      </p:sp>
      <p:pic>
        <p:nvPicPr>
          <p:cNvPr id="824" name="Google Shape;824;p130"/>
          <p:cNvPicPr preferRelativeResize="0"/>
          <p:nvPr/>
        </p:nvPicPr>
        <p:blipFill>
          <a:blip r:embed="rId4">
            <a:alphaModFix/>
          </a:blip>
          <a:stretch>
            <a:fillRect/>
          </a:stretch>
        </p:blipFill>
        <p:spPr>
          <a:xfrm>
            <a:off x="584325" y="2025350"/>
            <a:ext cx="7053949" cy="17512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1"/>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Jailbreaking with adversarial suffixes</a:t>
            </a:r>
            <a:endParaRPr/>
          </a:p>
        </p:txBody>
      </p:sp>
      <p:sp>
        <p:nvSpPr>
          <p:cNvPr id="830" name="Google Shape;830;p131"/>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831" name="Google Shape;831;p131"/>
          <p:cNvPicPr preferRelativeResize="0"/>
          <p:nvPr/>
        </p:nvPicPr>
        <p:blipFill>
          <a:blip r:embed="rId3">
            <a:alphaModFix/>
          </a:blip>
          <a:stretch>
            <a:fillRect/>
          </a:stretch>
        </p:blipFill>
        <p:spPr>
          <a:xfrm>
            <a:off x="523625" y="1473175"/>
            <a:ext cx="6191027" cy="2902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about Quality Assessment?</a:t>
            </a:r>
            <a:endParaRPr/>
          </a:p>
        </p:txBody>
      </p:sp>
      <p:sp>
        <p:nvSpPr>
          <p:cNvPr id="837" name="Google Shape;837;p132"/>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rPr>
              <a:t>We are mostly generating all sorts of automatic adversarial test cases here. </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rPr>
              <a:t>How do we know which one of them are real, and which of them are just noisy, but improbable inputs?</a:t>
            </a:r>
            <a:endParaRPr b="0">
              <a:solidFill>
                <a:schemeClr val="dk1"/>
              </a:solidFill>
            </a:endParaRPr>
          </a:p>
          <a:p>
            <a:pPr indent="-336550" lvl="0" marL="457200" rtl="0" algn="l">
              <a:lnSpc>
                <a:spcPct val="200000"/>
              </a:lnSpc>
              <a:spcBef>
                <a:spcPts val="0"/>
              </a:spcBef>
              <a:spcAft>
                <a:spcPts val="0"/>
              </a:spcAft>
              <a:buClr>
                <a:schemeClr val="dk1"/>
              </a:buClr>
              <a:buSzPts val="1700"/>
              <a:buChar char="-"/>
            </a:pPr>
            <a:r>
              <a:rPr lang="en">
                <a:solidFill>
                  <a:schemeClr val="dk1"/>
                </a:solidFill>
              </a:rPr>
              <a:t>Is it possible to do quality assurance on such test cases?</a:t>
            </a:r>
            <a:endParaRPr>
              <a:solidFill>
                <a:schemeClr val="dk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33"/>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Human-in-the-loop test set creation?</a:t>
            </a:r>
            <a:endParaRPr/>
          </a:p>
        </p:txBody>
      </p:sp>
      <p:sp>
        <p:nvSpPr>
          <p:cNvPr id="843" name="Google Shape;843;p133"/>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457200" rtl="0" algn="l">
              <a:lnSpc>
                <a:spcPct val="150000"/>
              </a:lnSpc>
              <a:spcBef>
                <a:spcPts val="1200"/>
              </a:spcBef>
              <a:spcAft>
                <a:spcPts val="0"/>
              </a:spcAft>
              <a:buNone/>
            </a:pPr>
            <a:r>
              <a:rPr b="0" lang="en">
                <a:solidFill>
                  <a:schemeClr val="dk1"/>
                </a:solidFill>
              </a:rPr>
              <a:t>Some uncomfortable facts: </a:t>
            </a:r>
            <a:endParaRPr b="0">
              <a:solidFill>
                <a:schemeClr val="dk1"/>
              </a:solidFill>
            </a:endParaRPr>
          </a:p>
          <a:p>
            <a:pPr indent="-336550" lvl="0" marL="457200" rtl="0" algn="l">
              <a:lnSpc>
                <a:spcPct val="150000"/>
              </a:lnSpc>
              <a:spcBef>
                <a:spcPts val="1200"/>
              </a:spcBef>
              <a:spcAft>
                <a:spcPts val="0"/>
              </a:spcAft>
              <a:buClr>
                <a:schemeClr val="dk1"/>
              </a:buClr>
              <a:buSzPts val="1700"/>
              <a:buChar char="-"/>
            </a:pPr>
            <a:r>
              <a:rPr b="0" lang="en">
                <a:solidFill>
                  <a:schemeClr val="dk1"/>
                </a:solidFill>
              </a:rPr>
              <a:t>benchmark saturation is real, and w</a:t>
            </a:r>
            <a:r>
              <a:rPr b="0" lang="en">
                <a:solidFill>
                  <a:schemeClr val="dk1"/>
                </a:solidFill>
              </a:rPr>
              <a:t>e tend to overfit to benchmarks when we develop new methods.</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data contamination is real too.</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unintentional overlaps between train-test sets is not uncommon.</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Automatic adversarial test sets have a quality assurance problem.</a:t>
            </a:r>
            <a:endParaRPr b="0">
              <a:solidFill>
                <a:schemeClr val="dk1"/>
              </a:solidFill>
            </a:endParaRPr>
          </a:p>
          <a:p>
            <a:pPr indent="0" lvl="0" marL="0" rtl="0" algn="l">
              <a:lnSpc>
                <a:spcPct val="150000"/>
              </a:lnSpc>
              <a:spcBef>
                <a:spcPts val="1200"/>
              </a:spcBef>
              <a:spcAft>
                <a:spcPts val="600"/>
              </a:spcAft>
              <a:buNone/>
            </a:pPr>
            <a:r>
              <a:rPr b="0" lang="en">
                <a:solidFill>
                  <a:schemeClr val="dk1"/>
                </a:solidFill>
              </a:rPr>
              <a:t>One way to address: </a:t>
            </a:r>
            <a:r>
              <a:rPr lang="en">
                <a:solidFill>
                  <a:schemeClr val="dk1"/>
                </a:solidFill>
                <a:highlight>
                  <a:srgbClr val="FFFFFF"/>
                </a:highlight>
              </a:rPr>
              <a:t>collect human-in-the-loop data dynamically, </a:t>
            </a:r>
            <a:r>
              <a:rPr i="1" lang="en">
                <a:solidFill>
                  <a:schemeClr val="dk1"/>
                </a:solidFill>
                <a:highlight>
                  <a:srgbClr val="FFFFFF"/>
                </a:highlight>
              </a:rPr>
              <a:t>against</a:t>
            </a:r>
            <a:r>
              <a:rPr lang="en">
                <a:solidFill>
                  <a:schemeClr val="dk1"/>
                </a:solidFill>
                <a:highlight>
                  <a:srgbClr val="FFFFFF"/>
                </a:highlight>
              </a:rPr>
              <a:t> the current state-of-the-art</a:t>
            </a:r>
            <a:endParaRPr>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34"/>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Dynabench</a:t>
            </a:r>
            <a:endParaRPr/>
          </a:p>
        </p:txBody>
      </p:sp>
      <p:sp>
        <p:nvSpPr>
          <p:cNvPr id="849" name="Google Shape;849;p134"/>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850" name="Google Shape;850;p134"/>
          <p:cNvPicPr preferRelativeResize="0"/>
          <p:nvPr/>
        </p:nvPicPr>
        <p:blipFill>
          <a:blip r:embed="rId3">
            <a:alphaModFix/>
          </a:blip>
          <a:stretch>
            <a:fillRect/>
          </a:stretch>
        </p:blipFill>
        <p:spPr>
          <a:xfrm>
            <a:off x="613350" y="1739200"/>
            <a:ext cx="6210427" cy="1345150"/>
          </a:xfrm>
          <a:prstGeom prst="rect">
            <a:avLst/>
          </a:prstGeom>
          <a:noFill/>
          <a:ln>
            <a:noFill/>
          </a:ln>
        </p:spPr>
      </p:pic>
      <p:sp>
        <p:nvSpPr>
          <p:cNvPr id="851" name="Google Shape;851;p134"/>
          <p:cNvSpPr txBox="1"/>
          <p:nvPr/>
        </p:nvSpPr>
        <p:spPr>
          <a:xfrm>
            <a:off x="1498350" y="3461125"/>
            <a:ext cx="34524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https://dynabench.org/about</a:t>
            </a:r>
            <a:endParaRPr sz="1700">
              <a:solidFill>
                <a:schemeClr val="dk2"/>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35"/>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Okay, let us take a step back</a:t>
            </a:r>
            <a:endParaRPr/>
          </a:p>
        </p:txBody>
      </p:sp>
      <p:sp>
        <p:nvSpPr>
          <p:cNvPr id="857" name="Google Shape;857;p135"/>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t/>
            </a:r>
            <a:endParaRPr b="0">
              <a:solidFill>
                <a:schemeClr val="dk1"/>
              </a:solidFill>
            </a:endParaRPr>
          </a:p>
          <a:p>
            <a:pPr indent="0" lvl="0" marL="0" rtl="0" algn="l">
              <a:spcBef>
                <a:spcPts val="1200"/>
              </a:spcBef>
              <a:spcAft>
                <a:spcPts val="0"/>
              </a:spcAft>
              <a:buNone/>
            </a:pPr>
            <a:r>
              <a:t/>
            </a:r>
            <a:endParaRPr b="0">
              <a:solidFill>
                <a:schemeClr val="dk1"/>
              </a:solidFill>
            </a:endParaRPr>
          </a:p>
          <a:p>
            <a:pPr indent="0" lvl="0" marL="0" rtl="0" algn="l">
              <a:spcBef>
                <a:spcPts val="1200"/>
              </a:spcBef>
              <a:spcAft>
                <a:spcPts val="0"/>
              </a:spcAft>
              <a:buNone/>
            </a:pPr>
            <a:r>
              <a:rPr b="0" lang="en">
                <a:solidFill>
                  <a:schemeClr val="dk1"/>
                </a:solidFill>
              </a:rPr>
              <a:t>Let us get to the point: “Evaluation can happen anywhere” again. </a:t>
            </a:r>
            <a:endParaRPr b="0">
              <a:solidFill>
                <a:schemeClr val="dk1"/>
              </a:solidFill>
            </a:endParaRPr>
          </a:p>
          <a:p>
            <a:pPr indent="0" lvl="0" marL="0" rtl="0" algn="l">
              <a:spcBef>
                <a:spcPts val="1200"/>
              </a:spcBef>
              <a:spcAft>
                <a:spcPts val="0"/>
              </a:spcAft>
              <a:buNone/>
            </a:pPr>
            <a:r>
              <a:t/>
            </a:r>
            <a:endParaRPr b="0">
              <a:solidFill>
                <a:schemeClr val="dk1"/>
              </a:solidFill>
            </a:endParaRPr>
          </a:p>
          <a:p>
            <a:pPr indent="0" lvl="0" marL="0" rtl="0" algn="l">
              <a:spcBef>
                <a:spcPts val="1200"/>
              </a:spcBef>
              <a:spcAft>
                <a:spcPts val="600"/>
              </a:spcAft>
              <a:buNone/>
            </a:pPr>
            <a:r>
              <a:rPr b="0" lang="en">
                <a:solidFill>
                  <a:schemeClr val="dk1"/>
                </a:solidFill>
              </a:rPr>
              <a:t>How can we incorporate some evaluation/testing into our system pipeline at different stages? </a:t>
            </a:r>
            <a:endParaRPr b="0">
              <a:solidFill>
                <a:schemeClr val="dk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36"/>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Pre-train Tests</a:t>
            </a:r>
            <a:endParaRPr/>
          </a:p>
        </p:txBody>
      </p:sp>
      <p:sp>
        <p:nvSpPr>
          <p:cNvPr id="863" name="Google Shape;863;p136"/>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lnSpc>
                <a:spcPct val="160000"/>
              </a:lnSpc>
              <a:spcBef>
                <a:spcPts val="0"/>
              </a:spcBef>
              <a:spcAft>
                <a:spcPts val="0"/>
              </a:spcAft>
              <a:buClr>
                <a:schemeClr val="dk1"/>
              </a:buClr>
              <a:buSzPts val="1100"/>
              <a:buFont typeface="Arial"/>
              <a:buNone/>
            </a:pPr>
            <a:r>
              <a:rPr b="0" lang="en" sz="1600">
                <a:solidFill>
                  <a:srgbClr val="333333"/>
                </a:solidFill>
                <a:highlight>
                  <a:schemeClr val="lt1"/>
                </a:highlight>
              </a:rPr>
              <a:t>Catch errors in our implementation before training </a:t>
            </a:r>
            <a:endParaRPr b="0" sz="1600">
              <a:solidFill>
                <a:srgbClr val="333333"/>
              </a:solidFill>
              <a:highlight>
                <a:schemeClr val="lt1"/>
              </a:highlight>
            </a:endParaRPr>
          </a:p>
          <a:p>
            <a:pPr indent="0" lvl="0" marL="0" rtl="0" algn="l">
              <a:lnSpc>
                <a:spcPct val="160000"/>
              </a:lnSpc>
              <a:spcBef>
                <a:spcPts val="0"/>
              </a:spcBef>
              <a:spcAft>
                <a:spcPts val="0"/>
              </a:spcAft>
              <a:buNone/>
            </a:pPr>
            <a:r>
              <a:rPr b="0" lang="en" sz="1600">
                <a:solidFill>
                  <a:srgbClr val="333333"/>
                </a:solidFill>
                <a:highlight>
                  <a:schemeClr val="lt1"/>
                </a:highlight>
              </a:rPr>
              <a:t>e.g., verify test train/test data shapes, checking for overlaps in train/test sets, check pre-processing functions etc.  </a:t>
            </a:r>
            <a:r>
              <a:rPr b="0" lang="en" sz="1400">
                <a:solidFill>
                  <a:srgbClr val="333333"/>
                </a:solidFill>
                <a:highlight>
                  <a:schemeClr val="lt1"/>
                </a:highlight>
              </a:rPr>
              <a:t>Here is an example: (</a:t>
            </a:r>
            <a:r>
              <a:rPr b="0" lang="en" sz="1400" u="sng">
                <a:solidFill>
                  <a:srgbClr val="0097A7"/>
                </a:solidFill>
                <a:highlight>
                  <a:schemeClr val="lt1"/>
                </a:highlight>
                <a:hlinkClick r:id="rId3">
                  <a:extLst>
                    <a:ext uri="{A12FA001-AC4F-418D-AE19-62706E023703}">
                      <ahyp:hlinkClr val="tx"/>
                    </a:ext>
                  </a:extLst>
                </a:hlinkClick>
              </a:rPr>
              <a:t>source</a:t>
            </a:r>
            <a:r>
              <a:rPr b="0" lang="en" sz="1400">
                <a:solidFill>
                  <a:srgbClr val="333333"/>
                </a:solidFill>
                <a:highlight>
                  <a:schemeClr val="lt1"/>
                </a:highlight>
              </a:rPr>
              <a:t>)</a:t>
            </a:r>
            <a:endParaRPr b="0" sz="1400">
              <a:solidFill>
                <a:srgbClr val="333333"/>
              </a:solidFill>
              <a:highlight>
                <a:schemeClr val="lt1"/>
              </a:highlight>
            </a:endParaRPr>
          </a:p>
          <a:p>
            <a:pPr indent="0" lvl="0" marL="0" rtl="0" algn="l">
              <a:lnSpc>
                <a:spcPct val="160000"/>
              </a:lnSpc>
              <a:spcBef>
                <a:spcPts val="0"/>
              </a:spcBef>
              <a:spcAft>
                <a:spcPts val="0"/>
              </a:spcAft>
              <a:buClr>
                <a:schemeClr val="dk1"/>
              </a:buClr>
              <a:buSzPts val="1100"/>
              <a:buFont typeface="Arial"/>
              <a:buNone/>
            </a:pPr>
            <a:r>
              <a:t/>
            </a:r>
            <a:endParaRPr b="0" sz="1400">
              <a:solidFill>
                <a:srgbClr val="333333"/>
              </a:solidFill>
              <a:highlight>
                <a:schemeClr val="lt1"/>
              </a:highlight>
            </a:endParaRPr>
          </a:p>
        </p:txBody>
      </p:sp>
      <p:pic>
        <p:nvPicPr>
          <p:cNvPr id="864" name="Google Shape;864;p136"/>
          <p:cNvPicPr preferRelativeResize="0"/>
          <p:nvPr/>
        </p:nvPicPr>
        <p:blipFill>
          <a:blip r:embed="rId4">
            <a:alphaModFix/>
          </a:blip>
          <a:stretch>
            <a:fillRect/>
          </a:stretch>
        </p:blipFill>
        <p:spPr>
          <a:xfrm>
            <a:off x="548250" y="2571750"/>
            <a:ext cx="5453974" cy="22266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37"/>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Pre-train tests</a:t>
            </a:r>
            <a:endParaRPr/>
          </a:p>
        </p:txBody>
      </p:sp>
      <p:sp>
        <p:nvSpPr>
          <p:cNvPr id="870" name="Google Shape;870;p137"/>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150000"/>
              </a:lnSpc>
              <a:spcBef>
                <a:spcPts val="1200"/>
              </a:spcBef>
              <a:spcAft>
                <a:spcPts val="0"/>
              </a:spcAft>
              <a:buClr>
                <a:schemeClr val="dk1"/>
              </a:buClr>
              <a:buSzPts val="1700"/>
              <a:buChar char="-"/>
            </a:pPr>
            <a:r>
              <a:rPr b="0" lang="en">
                <a:solidFill>
                  <a:schemeClr val="dk1"/>
                </a:solidFill>
              </a:rPr>
              <a:t>They are not just for model settings. We need them for data quality assessment too (e.g., testing for junk characters)</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An AI Engineer shifting companies gave a piece of advice on Twitter recently: “If the models are not working as it is supposed to, check the data first. Then …. ”. </a:t>
            </a:r>
            <a:endParaRPr b="0">
              <a:solidFill>
                <a:schemeClr val="dk1"/>
              </a:solidFill>
            </a:endParaRPr>
          </a:p>
          <a:p>
            <a:pPr indent="-336550" lvl="0" marL="457200" rtl="0" algn="l">
              <a:lnSpc>
                <a:spcPct val="150000"/>
              </a:lnSpc>
              <a:spcBef>
                <a:spcPts val="0"/>
              </a:spcBef>
              <a:spcAft>
                <a:spcPts val="0"/>
              </a:spcAft>
              <a:buClr>
                <a:schemeClr val="dk1"/>
              </a:buClr>
              <a:buSzPts val="1700"/>
              <a:buChar char="-"/>
            </a:pPr>
            <a:r>
              <a:rPr b="0" lang="en">
                <a:solidFill>
                  <a:schemeClr val="dk1"/>
                </a:solidFill>
              </a:rPr>
              <a:t>I would like to slightly rephrase and say: “Check the data first. If the models are not working as it is supposed to later, check the data again, then … “ </a:t>
            </a:r>
            <a:endParaRPr b="0">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38"/>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Post-Train Tests</a:t>
            </a:r>
            <a:endParaRPr/>
          </a:p>
        </p:txBody>
      </p:sp>
      <p:sp>
        <p:nvSpPr>
          <p:cNvPr id="876" name="Google Shape;876;p138"/>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336550" lvl="0" marL="457200" rtl="0" algn="l">
              <a:lnSpc>
                <a:spcPct val="200000"/>
              </a:lnSpc>
              <a:spcBef>
                <a:spcPts val="1200"/>
              </a:spcBef>
              <a:spcAft>
                <a:spcPts val="0"/>
              </a:spcAft>
              <a:buClr>
                <a:schemeClr val="dk1"/>
              </a:buClr>
              <a:buSzPts val="1700"/>
              <a:buChar char="-"/>
            </a:pPr>
            <a:r>
              <a:rPr b="0" lang="en">
                <a:solidFill>
                  <a:schemeClr val="dk1"/>
                </a:solidFill>
                <a:highlight>
                  <a:srgbClr val="FFFFFF"/>
                </a:highlight>
              </a:rPr>
              <a:t>U</a:t>
            </a:r>
            <a:r>
              <a:rPr b="0" lang="en">
                <a:solidFill>
                  <a:schemeClr val="dk1"/>
                </a:solidFill>
                <a:highlight>
                  <a:srgbClr val="FFFFFF"/>
                </a:highlight>
                <a:uFill>
                  <a:noFill/>
                </a:uFill>
                <a:hlinkClick r:id="rId3">
                  <a:extLst>
                    <a:ext uri="{A12FA001-AC4F-418D-AE19-62706E023703}">
                      <ahyp:hlinkClr val="tx"/>
                    </a:ext>
                  </a:extLst>
                </a:hlinkClick>
              </a:rPr>
              <a:t>nit tests (i.e., assertions)</a:t>
            </a:r>
            <a:r>
              <a:rPr b="0" lang="en">
                <a:solidFill>
                  <a:schemeClr val="dk1"/>
                </a:solidFill>
                <a:highlight>
                  <a:srgbClr val="FFFFFF"/>
                </a:highlight>
              </a:rPr>
              <a:t> consisting of samples of inputs and outputs from production, with expectations for outputs, for structured output cases.</a:t>
            </a:r>
            <a:endParaRPr b="0">
              <a:solidFill>
                <a:schemeClr val="dk1"/>
              </a:solidFill>
              <a:highlight>
                <a:srgbClr val="FFFFFF"/>
              </a:highlight>
            </a:endParaRPr>
          </a:p>
          <a:p>
            <a:pPr indent="-336550" lvl="0" marL="457200" rtl="0" algn="l">
              <a:lnSpc>
                <a:spcPct val="200000"/>
              </a:lnSpc>
              <a:spcBef>
                <a:spcPts val="0"/>
              </a:spcBef>
              <a:spcAft>
                <a:spcPts val="0"/>
              </a:spcAft>
              <a:buClr>
                <a:schemeClr val="dk1"/>
              </a:buClr>
              <a:buSzPts val="1700"/>
              <a:buChar char="-"/>
            </a:pPr>
            <a:r>
              <a:rPr b="0" lang="en">
                <a:solidFill>
                  <a:schemeClr val="dk1"/>
                </a:solidFill>
                <a:highlight>
                  <a:srgbClr val="FFFFFF"/>
                </a:highlight>
              </a:rPr>
              <a:t>For more generative ones, have manually verified samples with whatever attributes you care about for that task (e.g., correctness, fluency, identifying insufficient information etc etc)</a:t>
            </a:r>
            <a:endParaRPr b="0">
              <a:solidFill>
                <a:schemeClr val="dk1"/>
              </a:solidFill>
              <a:highlight>
                <a:srgbClr val="FFFFFF"/>
              </a:highlight>
            </a:endParaRPr>
          </a:p>
          <a:p>
            <a:pPr indent="0" lvl="0" marL="457200" rtl="0" algn="l">
              <a:lnSpc>
                <a:spcPct val="200000"/>
              </a:lnSpc>
              <a:spcBef>
                <a:spcPts val="600"/>
              </a:spcBef>
              <a:spcAft>
                <a:spcPts val="0"/>
              </a:spcAft>
              <a:buClr>
                <a:schemeClr val="dk1"/>
              </a:buClr>
              <a:buSzPts val="1100"/>
              <a:buFont typeface="Arial"/>
              <a:buNone/>
            </a:pPr>
            <a:r>
              <a:rPr b="0" lang="en">
                <a:solidFill>
                  <a:schemeClr val="dk1"/>
                </a:solidFill>
              </a:rPr>
              <a:t> </a:t>
            </a:r>
            <a:endParaRPr>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9"/>
          <p:cNvSpPr txBox="1"/>
          <p:nvPr>
            <p:ph type="title"/>
          </p:nvPr>
        </p:nvSpPr>
        <p:spPr>
          <a:xfrm>
            <a:off x="426246" y="256358"/>
            <a:ext cx="6891900" cy="75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Perhaps ask an LLM for creating tests?</a:t>
            </a:r>
            <a:endParaRPr/>
          </a:p>
        </p:txBody>
      </p:sp>
      <p:sp>
        <p:nvSpPr>
          <p:cNvPr id="882" name="Google Shape;882;p139"/>
          <p:cNvSpPr txBox="1"/>
          <p:nvPr>
            <p:ph idx="1" type="body"/>
          </p:nvPr>
        </p:nvSpPr>
        <p:spPr>
          <a:xfrm>
            <a:off x="430213" y="1430338"/>
            <a:ext cx="6892800" cy="29877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t/>
            </a:r>
            <a:endParaRPr/>
          </a:p>
        </p:txBody>
      </p:sp>
      <p:pic>
        <p:nvPicPr>
          <p:cNvPr id="883" name="Google Shape;883;p139"/>
          <p:cNvPicPr preferRelativeResize="0"/>
          <p:nvPr/>
        </p:nvPicPr>
        <p:blipFill>
          <a:blip r:embed="rId3">
            <a:alphaModFix/>
          </a:blip>
          <a:stretch>
            <a:fillRect/>
          </a:stretch>
        </p:blipFill>
        <p:spPr>
          <a:xfrm>
            <a:off x="426246" y="1430350"/>
            <a:ext cx="2748004" cy="2987700"/>
          </a:xfrm>
          <a:prstGeom prst="rect">
            <a:avLst/>
          </a:prstGeom>
          <a:noFill/>
          <a:ln>
            <a:noFill/>
          </a:ln>
        </p:spPr>
      </p:pic>
      <p:sp>
        <p:nvSpPr>
          <p:cNvPr id="884" name="Google Shape;884;p139"/>
          <p:cNvSpPr txBox="1"/>
          <p:nvPr/>
        </p:nvSpPr>
        <p:spPr>
          <a:xfrm>
            <a:off x="2374600" y="4495075"/>
            <a:ext cx="38730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chemeClr val="hlink"/>
                </a:solidFill>
                <a:hlinkClick r:id="rId4"/>
              </a:rPr>
              <a:t>Ribeiro and Lundberg, ACL 2022</a:t>
            </a:r>
            <a:endParaRPr sz="1700">
              <a:solidFill>
                <a:schemeClr val="dk2"/>
              </a:solidFill>
            </a:endParaRPr>
          </a:p>
        </p:txBody>
      </p:sp>
      <p:sp>
        <p:nvSpPr>
          <p:cNvPr id="885" name="Google Shape;885;p139"/>
          <p:cNvSpPr txBox="1"/>
          <p:nvPr/>
        </p:nvSpPr>
        <p:spPr>
          <a:xfrm>
            <a:off x="3285875" y="1612275"/>
            <a:ext cx="4083300" cy="25674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Char char="-"/>
            </a:pPr>
            <a:r>
              <a:rPr lang="en" sz="1700">
                <a:solidFill>
                  <a:schemeClr val="dk1"/>
                </a:solidFill>
              </a:rPr>
              <a:t>No LLMs involved, of course, because it was 2022. But why not?</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Asking LLMs to generate tests for an NLP pipeline is not a crazy idea in 2024! </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With manual verification, of course!</a:t>
            </a:r>
            <a:endParaRPr sz="17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owerPoint_basic_2">
  <a:themeElements>
    <a:clrScheme name="2018 NRC-CNRC PPT">
      <a:dk1>
        <a:srgbClr val="000000"/>
      </a:dk1>
      <a:lt1>
        <a:srgbClr val="FFFFFF"/>
      </a:lt1>
      <a:dk2>
        <a:srgbClr val="0099AA"/>
      </a:dk2>
      <a:lt2>
        <a:srgbClr val="004411"/>
      </a:lt2>
      <a:accent1>
        <a:srgbClr val="003353"/>
      </a:accent1>
      <a:accent2>
        <a:srgbClr val="006688"/>
      </a:accent2>
      <a:accent3>
        <a:srgbClr val="550033"/>
      </a:accent3>
      <a:accent4>
        <a:srgbClr val="AA0011"/>
      </a:accent4>
      <a:accent5>
        <a:srgbClr val="669933"/>
      </a:accent5>
      <a:accent6>
        <a:srgbClr val="FF8822"/>
      </a:accent6>
      <a:hlink>
        <a:srgbClr val="595959"/>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werPoint_basic_2">
  <a:themeElements>
    <a:clrScheme name="2018 NRC-CNRC PPT">
      <a:dk1>
        <a:srgbClr val="000000"/>
      </a:dk1>
      <a:lt1>
        <a:srgbClr val="FFFFFF"/>
      </a:lt1>
      <a:dk2>
        <a:srgbClr val="0099AA"/>
      </a:dk2>
      <a:lt2>
        <a:srgbClr val="004411"/>
      </a:lt2>
      <a:accent1>
        <a:srgbClr val="003353"/>
      </a:accent1>
      <a:accent2>
        <a:srgbClr val="006688"/>
      </a:accent2>
      <a:accent3>
        <a:srgbClr val="550033"/>
      </a:accent3>
      <a:accent4>
        <a:srgbClr val="AA0011"/>
      </a:accent4>
      <a:accent5>
        <a:srgbClr val="669933"/>
      </a:accent5>
      <a:accent6>
        <a:srgbClr val="FF8822"/>
      </a:accent6>
      <a:hlink>
        <a:srgbClr val="595959"/>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